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281" r:id="rId2"/>
    <p:sldId id="329" r:id="rId3"/>
    <p:sldId id="290" r:id="rId4"/>
    <p:sldId id="257" r:id="rId5"/>
    <p:sldId id="291" r:id="rId6"/>
    <p:sldId id="310" r:id="rId7"/>
    <p:sldId id="293" r:id="rId8"/>
    <p:sldId id="311" r:id="rId9"/>
    <p:sldId id="313" r:id="rId10"/>
    <p:sldId id="314" r:id="rId11"/>
    <p:sldId id="294" r:id="rId12"/>
    <p:sldId id="302" r:id="rId13"/>
    <p:sldId id="303" r:id="rId14"/>
    <p:sldId id="334" r:id="rId15"/>
    <p:sldId id="335" r:id="rId16"/>
    <p:sldId id="295" r:id="rId17"/>
    <p:sldId id="305" r:id="rId18"/>
    <p:sldId id="299" r:id="rId19"/>
    <p:sldId id="304" r:id="rId20"/>
    <p:sldId id="306" r:id="rId21"/>
    <p:sldId id="307" r:id="rId22"/>
    <p:sldId id="284" r:id="rId23"/>
    <p:sldId id="318" r:id="rId24"/>
    <p:sldId id="309" r:id="rId25"/>
    <p:sldId id="331" r:id="rId26"/>
    <p:sldId id="337" r:id="rId27"/>
    <p:sldId id="277" r:id="rId28"/>
    <p:sldId id="316" r:id="rId29"/>
    <p:sldId id="322" r:id="rId30"/>
    <p:sldId id="320" r:id="rId31"/>
    <p:sldId id="328" r:id="rId32"/>
    <p:sldId id="340" r:id="rId33"/>
    <p:sldId id="319" r:id="rId34"/>
    <p:sldId id="339" r:id="rId35"/>
    <p:sldId id="288" r:id="rId36"/>
    <p:sldId id="327" r:id="rId37"/>
    <p:sldId id="258" r:id="rId38"/>
    <p:sldId id="338" r:id="rId39"/>
    <p:sldId id="32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40" autoAdjust="0"/>
  </p:normalViewPr>
  <p:slideViewPr>
    <p:cSldViewPr>
      <p:cViewPr varScale="1">
        <p:scale>
          <a:sx n="79" d="100"/>
          <a:sy n="79" d="100"/>
        </p:scale>
        <p:origin x="-25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1656" y="-6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rtlCol="0"/>
          <a:lstStyle>
            <a:lvl1pPr algn="r">
              <a:defRPr sz="1200"/>
            </a:lvl1pPr>
          </a:lstStyle>
          <a:p>
            <a:fld id="{06D8AB97-B6BC-4F38-83FB-B89637CE08A6}" type="datetimeFigureOut">
              <a:rPr lang="en-US" smtClean="0"/>
              <a:pPr/>
              <a:t>2/23/2009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lstStyle>
          <a:p>
            <a:fld id="{7BAD4AE1-A10B-48B1-986D-E3850EC26275}"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AB007AC3-73B9-4541-9372-F05706179EE5}" type="datetimeFigureOut">
              <a:rPr lang="en-US" smtClean="0"/>
              <a:pPr/>
              <a:t>2/23/2009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A738C11-1078-4EDE-86B8-C4EFF267B26F}"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11</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12</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13</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the TEACH Act was signed into law educators and students were at a disadvantage with respect to the materials they were allowed to use and the way in which these documents were presented through the online learning environment. The TEACH Act made copyright laws regarding distance learning similar to the laws provided for face-to-face classrooms though there are still differences. Some of these benefits include:</a:t>
            </a:r>
          </a:p>
          <a:p>
            <a:endParaRPr lang="en-US" dirty="0" smtClean="0"/>
          </a:p>
          <a:p>
            <a:r>
              <a:rPr lang="en-US" dirty="0" smtClean="0"/>
              <a:t>Instructors may use a wider range of works in distance learning environments. </a:t>
            </a:r>
          </a:p>
          <a:p>
            <a:endParaRPr lang="en-US" dirty="0" smtClean="0"/>
          </a:p>
          <a:p>
            <a:r>
              <a:rPr lang="en-US" dirty="0" smtClean="0"/>
              <a:t>Students may participate in distance learning sessions form virtually any location </a:t>
            </a:r>
          </a:p>
          <a:p>
            <a:endParaRPr lang="en-US" dirty="0" smtClean="0"/>
          </a:p>
          <a:p>
            <a:r>
              <a:rPr lang="en-US" dirty="0" smtClean="0"/>
              <a:t>Participants enjoy greater latitude when it comes to storing, copying and digitizing materials.</a:t>
            </a:r>
          </a:p>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16</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the TEACH Act was signed into law educators and students were at a disadvantage with respect to the materials they were allowed to use and the way in which these documents were presented through the online learning environment. The TEACH Act made copyright laws regarding distance learning similar to the laws provided for face-to-face classrooms though there are still differences. Some of these benefits include:</a:t>
            </a:r>
          </a:p>
          <a:p>
            <a:endParaRPr lang="en-US" dirty="0" smtClean="0"/>
          </a:p>
          <a:p>
            <a:r>
              <a:rPr lang="en-US" dirty="0" smtClean="0"/>
              <a:t>Instructors may use a wider range of works in distance learning environments. </a:t>
            </a:r>
          </a:p>
          <a:p>
            <a:endParaRPr lang="en-US" dirty="0" smtClean="0"/>
          </a:p>
          <a:p>
            <a:r>
              <a:rPr lang="en-US" dirty="0" smtClean="0"/>
              <a:t>Students may participate in distance learning sessions form virtually any location </a:t>
            </a:r>
          </a:p>
          <a:p>
            <a:endParaRPr lang="en-US" dirty="0" smtClean="0"/>
          </a:p>
          <a:p>
            <a:r>
              <a:rPr lang="en-US" dirty="0" smtClean="0"/>
              <a:t>Participants enjoy greater latitude when it comes to storing, copying and digitizing materials.</a:t>
            </a:r>
          </a:p>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17</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Requirements</a:t>
            </a:r>
          </a:p>
          <a:p>
            <a:r>
              <a:rPr lang="en-US" dirty="0" smtClean="0"/>
              <a:t>The benefits of the TEACH Act apply only to a "government body or an accredited nonprofit educational institution." </a:t>
            </a:r>
          </a:p>
          <a:p>
            <a:endParaRPr lang="en-US" dirty="0" smtClean="0"/>
          </a:p>
          <a:p>
            <a:r>
              <a:rPr lang="en-US" dirty="0" smtClean="0"/>
              <a:t>The educational institution must "institute policies regarding copyright." </a:t>
            </a:r>
          </a:p>
          <a:p>
            <a:endParaRPr lang="en-US" dirty="0" smtClean="0"/>
          </a:p>
          <a:p>
            <a:r>
              <a:rPr lang="en-US" dirty="0" smtClean="0"/>
              <a:t>The institution must "provide informational materials" regarding copyright. These materials must "accurately describe, and promote compliance with, the laws of United States relating to copyright." </a:t>
            </a:r>
          </a:p>
          <a:p>
            <a:endParaRPr lang="en-US" dirty="0" smtClean="0"/>
          </a:p>
          <a:p>
            <a:r>
              <a:rPr lang="en-US" dirty="0" smtClean="0"/>
              <a:t>In addition to the general distribution of informational materials, the institution must provide "notice to students that materials used in connection with the course may be subject to copyright protection." </a:t>
            </a:r>
          </a:p>
          <a:p>
            <a:endParaRPr lang="en-US" dirty="0" smtClean="0"/>
          </a:p>
          <a:p>
            <a:r>
              <a:rPr lang="en-US" dirty="0" smtClean="0"/>
              <a:t>The transmission of content must be made "solely for . . . students officially enrolled in the course for which the transmission is made." </a:t>
            </a:r>
          </a:p>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18</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Requirements</a:t>
            </a:r>
          </a:p>
          <a:p>
            <a:r>
              <a:rPr lang="en-US" dirty="0" smtClean="0"/>
              <a:t>The benefits of the TEACH Act apply only to a "government body or an accredited nonprofit educational institution." </a:t>
            </a:r>
          </a:p>
          <a:p>
            <a:endParaRPr lang="en-US" dirty="0" smtClean="0"/>
          </a:p>
          <a:p>
            <a:r>
              <a:rPr lang="en-US" dirty="0" smtClean="0"/>
              <a:t>The educational institution must "institute policies regarding copyright." </a:t>
            </a:r>
          </a:p>
          <a:p>
            <a:endParaRPr lang="en-US" dirty="0" smtClean="0"/>
          </a:p>
          <a:p>
            <a:r>
              <a:rPr lang="en-US" dirty="0" smtClean="0"/>
              <a:t>The institution must "provide informational materials" regarding copyright. These materials must "accurately describe, and promote compliance with, the laws of United States relating to copyright." </a:t>
            </a:r>
          </a:p>
          <a:p>
            <a:endParaRPr lang="en-US" dirty="0" smtClean="0"/>
          </a:p>
          <a:p>
            <a:r>
              <a:rPr lang="en-US" dirty="0" smtClean="0"/>
              <a:t>In addition to the general distribution of informational materials, the institution must provide "notice to students that materials used in connection with the course may be subject to copyright protection." </a:t>
            </a:r>
          </a:p>
          <a:p>
            <a:endParaRPr lang="en-US" dirty="0" smtClean="0"/>
          </a:p>
          <a:p>
            <a:r>
              <a:rPr lang="en-US" dirty="0" smtClean="0"/>
              <a:t>The transmission of content must be made "solely for . . . students officially enrolled in the course for which the transmission is made." </a:t>
            </a:r>
          </a:p>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19</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Requirements</a:t>
            </a:r>
          </a:p>
          <a:p>
            <a:r>
              <a:rPr lang="en-US" dirty="0" smtClean="0"/>
              <a:t>The benefits of the TEACH Act apply only to a "government body or an accredited nonprofit educational institution." </a:t>
            </a:r>
          </a:p>
          <a:p>
            <a:endParaRPr lang="en-US" dirty="0" smtClean="0"/>
          </a:p>
          <a:p>
            <a:r>
              <a:rPr lang="en-US" dirty="0" smtClean="0"/>
              <a:t>The educational institution must "institute policies regarding copyright." </a:t>
            </a:r>
          </a:p>
          <a:p>
            <a:endParaRPr lang="en-US" dirty="0" smtClean="0"/>
          </a:p>
          <a:p>
            <a:r>
              <a:rPr lang="en-US" dirty="0" smtClean="0"/>
              <a:t>The institution must "provide informational materials" regarding copyright. These materials must "accurately describe, and promote compliance with, the laws of United States relating to copyright." </a:t>
            </a:r>
          </a:p>
          <a:p>
            <a:endParaRPr lang="en-US" dirty="0" smtClean="0"/>
          </a:p>
          <a:p>
            <a:r>
              <a:rPr lang="en-US" dirty="0" smtClean="0"/>
              <a:t>In addition to the general distribution of informational materials, the institution must provide "notice to students that materials used in connection with the course may be subject to copyright protection." </a:t>
            </a:r>
          </a:p>
          <a:p>
            <a:endParaRPr lang="en-US" dirty="0" smtClean="0"/>
          </a:p>
          <a:p>
            <a:r>
              <a:rPr lang="en-US" dirty="0" smtClean="0"/>
              <a:t>The transmission of content must be made "solely for . . . students officially enrolled in the course for which the transmission is made." </a:t>
            </a:r>
          </a:p>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20</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Requirements</a:t>
            </a:r>
          </a:p>
          <a:p>
            <a:r>
              <a:rPr lang="en-US" dirty="0" smtClean="0"/>
              <a:t>The benefits of the TEACH Act apply only to a "government body or an accredited nonprofit educational institution." </a:t>
            </a:r>
          </a:p>
          <a:p>
            <a:endParaRPr lang="en-US" dirty="0" smtClean="0"/>
          </a:p>
          <a:p>
            <a:r>
              <a:rPr lang="en-US" dirty="0" smtClean="0"/>
              <a:t>The educational institution must "institute policies regarding copyright." </a:t>
            </a:r>
          </a:p>
          <a:p>
            <a:endParaRPr lang="en-US" dirty="0" smtClean="0"/>
          </a:p>
          <a:p>
            <a:r>
              <a:rPr lang="en-US" dirty="0" smtClean="0"/>
              <a:t>The institution must "provide informational materials" regarding copyright. These materials must "accurately describe, and promote compliance with, the laws of United States relating to copyright." </a:t>
            </a:r>
          </a:p>
          <a:p>
            <a:endParaRPr lang="en-US" dirty="0" smtClean="0"/>
          </a:p>
          <a:p>
            <a:r>
              <a:rPr lang="en-US" dirty="0" smtClean="0"/>
              <a:t>In addition to the general distribution of informational materials, the institution must provide "notice to students that materials used in connection with the course may be subject to copyright protection." </a:t>
            </a:r>
          </a:p>
          <a:p>
            <a:endParaRPr lang="en-US" dirty="0" smtClean="0"/>
          </a:p>
          <a:p>
            <a:r>
              <a:rPr lang="en-US" dirty="0" smtClean="0"/>
              <a:t>The transmission of content must be made "solely for . . . students officially enrolled in the course for which the transmission is made." </a:t>
            </a:r>
          </a:p>
          <a:p>
            <a:endParaRPr lang="en-US" dirty="0"/>
          </a:p>
        </p:txBody>
      </p:sp>
      <p:sp>
        <p:nvSpPr>
          <p:cNvPr id="4" name="Slide Number Placeholder 3"/>
          <p:cNvSpPr>
            <a:spLocks noGrp="1"/>
          </p:cNvSpPr>
          <p:nvPr>
            <p:ph type="sldNum" sz="quarter" idx="10"/>
          </p:nvPr>
        </p:nvSpPr>
        <p:spPr/>
        <p:txBody>
          <a:bodyPr/>
          <a:lstStyle/>
          <a:p>
            <a:fld id="{AA738C11-1078-4EDE-86B8-C4EFF267B26F}" type="slidenum">
              <a:rPr lang="en-US" smtClean="0"/>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5608" y="435936"/>
            <a:ext cx="7406640" cy="1472184"/>
          </a:xfrm>
        </p:spPr>
        <p:txBody>
          <a:bodyPr anchor="b"/>
          <a:lstStyle>
            <a:lvl1pPr algn="l">
              <a:defRPr/>
            </a:lvl1pPr>
          </a:lstStyle>
          <a:p>
            <a:r>
              <a:rPr lang="en-US" noProof="1"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a:lstStyle>
            <a:lvl1pPr marL="7315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noProof="1" smtClean="0"/>
              <a:t>Click to edit Master subtitle style</a:t>
            </a:r>
            <a:endParaRPr lang="en-US" dirty="0"/>
          </a:p>
        </p:txBody>
      </p:sp>
      <p:sp>
        <p:nvSpPr>
          <p:cNvPr id="7" name="Date Placeholder 6"/>
          <p:cNvSpPr>
            <a:spLocks noGrp="1"/>
          </p:cNvSpPr>
          <p:nvPr>
            <p:ph type="dt" sz="half" idx="10"/>
          </p:nvPr>
        </p:nvSpPr>
        <p:spPr/>
        <p:txBody>
          <a:bodyPr/>
          <a:lstStyle/>
          <a:p>
            <a:fld id="{A9338B14-D0AD-44DD-9ED2-5F8A808DAF68}" type="datetime1">
              <a:rPr lang="en-US" smtClean="0"/>
              <a:pPr/>
              <a:t>2/23/2009</a:t>
            </a:fld>
            <a:endParaRPr lang="en-US" dirty="0"/>
          </a:p>
        </p:txBody>
      </p:sp>
      <p:sp>
        <p:nvSpPr>
          <p:cNvPr id="20" name="Footer Placeholder 19"/>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F99EC173-99AE-4773-AB25-02E469A13EAE}"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endParaRPr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0CB1E-0134-492F-BE83-3D701DEA2A6A}" type="datetime1">
              <a:rPr lang="en-US" smtClean="0"/>
              <a:pPr/>
              <a:t>2/23/2009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EC331D-CB6E-4CAE-BD7D-1FD11E1F29F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2578392" y="1100138"/>
            <a:ext cx="6400800" cy="1509712"/>
          </a:xfrm>
        </p:spPr>
        <p:txBody>
          <a:bodyPr anchor="b"/>
          <a:lstStyle>
            <a:lvl1pPr marL="27432"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02B956A8-CD7A-4051-811E-5531E3819791}" type="datetime1">
              <a:rPr lang="en-US" smtClean="0"/>
              <a:pPr/>
              <a:t>2/23/2009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EC331D-CB6E-4CAE-BD7D-1FD11E1F29F1}" type="slidenum">
              <a:rPr lang="en-US" smtClean="0"/>
              <a:pPr/>
              <a:t>‹#›</a:t>
            </a:fld>
            <a:endParaRPr lang="en-US" dirty="0"/>
          </a:p>
        </p:txBody>
      </p:sp>
      <p:sp>
        <p:nvSpPr>
          <p:cNvPr id="10" name="Rectangle 9"/>
          <p:cNvSpPr/>
          <p:nvPr/>
        </p:nvSpPr>
        <p:spPr>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endParaRPr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9" name="Pie 8"/>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0" name="Oval 9"/>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2" name="Rectangle 11"/>
          <p:cNvSpPr/>
          <p:nvPr/>
        </p:nvSpPr>
        <p:spPr>
          <a:xfrm>
            <a:off x="1033974" y="-54"/>
            <a:ext cx="8131127"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 name="Title 1"/>
          <p:cNvSpPr>
            <a:spLocks noGrp="1"/>
          </p:cNvSpPr>
          <p:nvPr>
            <p:ph type="title"/>
          </p:nvPr>
        </p:nvSpPr>
        <p:spPr>
          <a:xfrm>
            <a:off x="1435608" y="274320"/>
            <a:ext cx="7498080" cy="11430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A64762-1085-4493-951F-18A7B576D2B1}" type="datetime1">
              <a:rPr lang="en-US" smtClean="0"/>
              <a:pPr/>
              <a:t>2/23/2009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EC331D-CB6E-4CAE-BD7D-1FD11E1F29F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2"/>
          </p:nvPr>
        </p:nvSpPr>
        <p:spPr>
          <a:xfrm>
            <a:off x="466344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3"/>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5EBD45-F714-45C1-8056-851D51E480F2}" type="datetime1">
              <a:rPr lang="en-US" smtClean="0"/>
              <a:pPr/>
              <a:t>2/23/2009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EC331D-CB6E-4CAE-BD7D-1FD11E1F29F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B2E415D-8429-4FD1-9A21-2E6062380E1B}" type="datetime1">
              <a:rPr lang="en-US" smtClean="0"/>
              <a:pPr/>
              <a:t>2/23/2009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EC331D-CB6E-4CAE-BD7D-1FD11E1F29F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 name="Date Placeholder 1"/>
          <p:cNvSpPr>
            <a:spLocks noGrp="1"/>
          </p:cNvSpPr>
          <p:nvPr>
            <p:ph type="dt" sz="half" idx="10"/>
          </p:nvPr>
        </p:nvSpPr>
        <p:spPr/>
        <p:txBody>
          <a:bodyPr/>
          <a:lstStyle/>
          <a:p>
            <a:fld id="{D79FE1B1-7A7B-43B1-BB16-56B5167719FA}" type="datetime1">
              <a:rPr lang="en-US" smtClean="0"/>
              <a:pPr/>
              <a:t>2/23/2009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EC331D-CB6E-4CAE-BD7D-1FD11E1F29F1}" type="slidenum">
              <a:rPr lang="en-US" smtClean="0"/>
              <a:pPr/>
              <a:t>‹#›</a:t>
            </a:fld>
            <a:endParaRPr lang="en-US" dirty="0"/>
          </a:p>
        </p:txBody>
      </p:sp>
      <p:sp>
        <p:nvSpPr>
          <p:cNvPr id="6" name="Rectangle 5"/>
          <p:cNvSpPr/>
          <p:nvPr/>
        </p:nvSpPr>
        <p:spPr>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10000" cy="1162050"/>
          </a:xfrm>
          <a:ln>
            <a:noFill/>
          </a:ln>
        </p:spPr>
        <p:txBody>
          <a:bodyPr anchor="b"/>
          <a:lstStyle>
            <a:lvl1pPr algn="l">
              <a:lnSpc>
                <a:spcPts val="2000"/>
              </a:lnSpc>
              <a:buNone/>
              <a:defRPr sz="2200" b="1"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457200" y="1435100"/>
            <a:ext cx="3810000" cy="698500"/>
          </a:xfrm>
        </p:spPr>
        <p:txBody>
          <a:bodyPr/>
          <a:lstStyle>
            <a:lvl1pPr marL="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2"/>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2C7BBB8-20FB-487A-A0E9-4A5945A448EE}" type="datetime1">
              <a:rPr lang="en-US" smtClean="0"/>
              <a:pPr/>
              <a:t>2/23/2009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EC331D-CB6E-4CAE-BD7D-1FD11E1F29F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0" y="990600"/>
            <a:ext cx="2743200" cy="914400"/>
          </a:xfrm>
        </p:spPr>
        <p:txBody>
          <a:bodyPr anchor="b">
            <a:noAutofit/>
          </a:bodyPr>
          <a:lstStyle>
            <a:lvl1pPr algn="l">
              <a:buNone/>
              <a:defRPr sz="1800" b="1">
                <a:effectLst/>
              </a:defRPr>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00B3E766-18CB-4BBA-AB1B-33AE56196471}" type="datetime1">
              <a:rPr lang="en-US" smtClean="0"/>
              <a:pPr/>
              <a:t>2/23/2009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EC331D-CB6E-4CAE-BD7D-1FD11E1F29F1}"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127000">
            <a:solidFill>
              <a:srgbClr val="FFFFFF"/>
            </a:solidFill>
            <a:miter lim="800000"/>
          </a:ln>
          <a:effectLst/>
        </p:spPr>
        <p:txBody>
          <a:bodyPr lIns="91440" tIns="274320" rtlCol="0" anchor="t">
            <a:normAutofit/>
          </a:bodyPr>
          <a:lstStyle/>
          <a:p>
            <a:pPr marL="0" indent="-283464" algn="l" rtl="0" latinLnBrk="0">
              <a:lnSpc>
                <a:spcPts val="3000"/>
              </a:lnSpc>
              <a:spcBef>
                <a:spcPts val="600"/>
              </a:spcBef>
              <a:buClr>
                <a:schemeClr val="accent1"/>
              </a:buClr>
              <a:buSzPct val="80000"/>
              <a:buFont typeface="Wingdings 2"/>
              <a:buNone/>
            </a:pPr>
            <a:endParaRPr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solidFill>
            <a:schemeClr val="bg2"/>
          </a:solidFill>
          <a:ln w="127000">
            <a:noFill/>
            <a:miter lim="800000"/>
          </a:ln>
          <a:effectLst/>
        </p:spPr>
        <p:txBody>
          <a:bodyPr lIns="91440" tIns="274320" anchor="t"/>
          <a:lstStyle>
            <a:lvl1pPr>
              <a:buNone/>
              <a:defRPr sz="3200"/>
            </a:lvl1pPr>
          </a:lstStyle>
          <a:p>
            <a:pPr marL="0" algn="l"/>
            <a:r>
              <a:rPr lang="en-US" dirty="0" smtClean="0"/>
              <a:t>Click icon to add picture</a:t>
            </a:r>
            <a:endParaRPr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4" name="Text Placeholder 3"/>
          <p:cNvSpPr>
            <a:spLocks noGrp="1"/>
          </p:cNvSpPr>
          <p:nvPr>
            <p:ph type="body" sz="half" idx="2"/>
          </p:nvPr>
        </p:nvSpPr>
        <p:spPr>
          <a:xfrm>
            <a:off x="838200" y="4800600"/>
            <a:ext cx="4419600" cy="762000"/>
          </a:xfrm>
        </p:spPr>
        <p:txBody>
          <a:bodyPr/>
          <a:lstStyle>
            <a:lvl1pPr marL="0" indent="0" algn="l">
              <a:lnSpc>
                <a:spcPts val="1600"/>
              </a:lnSpc>
              <a:spcBef>
                <a:spcPts val="0"/>
              </a:spcBef>
              <a:buNone/>
              <a:defRPr sz="1400"/>
            </a:lvl1pPr>
            <a:lvl2pPr>
              <a:defRPr sz="1200"/>
            </a:lvl2pPr>
            <a:lvl3pPr>
              <a:defRPr sz="1000"/>
            </a:lvl3pPr>
            <a:lvl4pPr>
              <a:defRPr sz="900"/>
            </a:lvl4pPr>
            <a:lvl5pPr>
              <a:defRPr sz="900"/>
            </a:lvl5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lang="en-US" noProof="1" smtClean="0"/>
              <a:t>Click to edit Master title style</a:t>
            </a:r>
            <a:endParaRPr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a:defRPr sz="1200">
                <a:solidFill>
                  <a:schemeClr val="bg2">
                    <a:shade val="50000"/>
                    <a:satMod val="200000"/>
                  </a:schemeClr>
                </a:solidFill>
              </a:defRPr>
            </a:lvl1pPr>
          </a:lstStyle>
          <a:p>
            <a:pPr algn="r"/>
            <a:fld id="{1099CFCB-A02F-4887-A861-E38CFB79A91D}" type="datetime1">
              <a:rPr lang="en-US" smtClean="0"/>
              <a:pPr algn="r"/>
              <a:t>2/23/2009</a:t>
            </a:fld>
            <a:endParaRPr lang="en-US" sz="1200" dirty="0">
              <a:solidFill>
                <a:schemeClr val="bg2">
                  <a:shade val="50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a:defRPr sz="1200">
                <a:solidFill>
                  <a:schemeClr val="bg2">
                    <a:shade val="50000"/>
                    <a:satMod val="200000"/>
                  </a:schemeClr>
                </a:solidFill>
                <a:effectLst/>
              </a:defRPr>
            </a:lvl1pPr>
          </a:lstStyle>
          <a:p>
            <a:endParaRPr lang="en-US" sz="1200" dirty="0">
              <a:solidFill>
                <a:schemeClr val="bg2">
                  <a:shade val="50000"/>
                </a:schemeClr>
              </a:solidFill>
              <a:effectLst/>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a:defRPr sz="1200">
                <a:solidFill>
                  <a:schemeClr val="bg2">
                    <a:shade val="50000"/>
                    <a:satMod val="200000"/>
                  </a:schemeClr>
                </a:solidFill>
                <a:effectLst/>
              </a:defRPr>
            </a:lvl1pPr>
          </a:lstStyle>
          <a:p>
            <a:pPr algn="ctr"/>
            <a:fld id="{F99EC173-99AE-4773-AB25-02E469A13EAE}" type="slidenum">
              <a:rPr lang="en-US" sz="1200" smtClean="0">
                <a:solidFill>
                  <a:schemeClr val="bg2">
                    <a:shade val="50000"/>
                  </a:schemeClr>
                </a:solidFill>
                <a:effectLst/>
              </a:rPr>
              <a:pPr algn="ctr"/>
              <a:t>‹#›</a:t>
            </a:fld>
            <a:endParaRPr lang="en-US" sz="1200" dirty="0">
              <a:solidFill>
                <a:schemeClr val="bg2">
                  <a:shade val="50000"/>
                </a:schemeClr>
              </a:solidFill>
              <a:effectLst/>
            </a:endParaRPr>
          </a:p>
        </p:txBody>
      </p:sp>
      <p:sp>
        <p:nvSpPr>
          <p:cNvPr id="15" name="Rectangle 14"/>
          <p:cNvSpPr/>
          <p:nvPr/>
        </p:nvSpPr>
        <p:spPr>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rtl="0" eaLnBrk="1" latinLnBrk="0" hangingPunct="1">
        <a:spcBef>
          <a:spcPct val="0"/>
        </a:spcBef>
        <a:buNone/>
        <a:defRPr sz="44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http://www.utsystem.edu/ogc/intellectualproperty/cprtindx.htm" TargetMode="External"/><Relationship Id="rId3" Type="http://schemas.openxmlformats.org/officeDocument/2006/relationships/hyperlink" Target="http://www.loc.gov/copyright" TargetMode="External"/><Relationship Id="rId7" Type="http://schemas.openxmlformats.org/officeDocument/2006/relationships/hyperlink" Target="http://www.copyright.gov/legislation/dmca.pdf" TargetMode="External"/><Relationship Id="rId12" Type="http://schemas.openxmlformats.org/officeDocument/2006/relationships/hyperlink" Target="http://publishing.wsu.edu/copyright/internet.html"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en.wikipedia.org/wiki/TEACH_Act" TargetMode="External"/><Relationship Id="rId11" Type="http://schemas.openxmlformats.org/officeDocument/2006/relationships/hyperlink" Target="http://copytight.unt.edu/" TargetMode="External"/><Relationship Id="rId5" Type="http://schemas.openxmlformats.org/officeDocument/2006/relationships/hyperlink" Target="http://www.copyright.iupui.edu/fairuse.htm" TargetMode="External"/><Relationship Id="rId10" Type="http://schemas.openxmlformats.org/officeDocument/2006/relationships/hyperlink" Target="http://www.kankakee.edu/faculty/resources/copyright/index.asp" TargetMode="External"/><Relationship Id="rId4" Type="http://schemas.openxmlformats.org/officeDocument/2006/relationships/hyperlink" Target="http://www.copyright.iupui.edu/dist_learning.htm" TargetMode="External"/><Relationship Id="rId9" Type="http://schemas.openxmlformats.org/officeDocument/2006/relationships/hyperlink" Target="http://www.wellesley.edu/Library/copyright_ToC.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loc.gov/copyright/" TargetMode="Externa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copyright.gov/title17/92chap1.html" TargetMode="Externa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copyright.gov/title17/92chap1.html" TargetMode="Externa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wipo.int/copyright/en/faq/faqs.ht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en.wikipedia.org/wiki/Main_Page"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www.copyright.iupui.edu/fairuse.htm" TargetMode="External"/><Relationship Id="rId7" Type="http://schemas.openxmlformats.org/officeDocument/2006/relationships/hyperlink" Target="http://www.copyright.com/Services/copyrightoncampus/basics/teach.html" TargetMode="External"/><Relationship Id="rId2" Type="http://schemas.openxmlformats.org/officeDocument/2006/relationships/hyperlink" Target="http://www.loc.gov/copyright" TargetMode="External"/><Relationship Id="rId1" Type="http://schemas.openxmlformats.org/officeDocument/2006/relationships/slideLayout" Target="../slideLayouts/slideLayout4.xml"/><Relationship Id="rId6" Type="http://schemas.openxmlformats.org/officeDocument/2006/relationships/hyperlink" Target="http://www.copyright.gov/legislation/dmca.pdf" TargetMode="External"/><Relationship Id="rId5" Type="http://schemas.openxmlformats.org/officeDocument/2006/relationships/hyperlink" Target="http://en.wikipedia.org/wiki/TEACH_Act" TargetMode="External"/><Relationship Id="rId4" Type="http://schemas.openxmlformats.org/officeDocument/2006/relationships/hyperlink" Target="http://www.copyright.iupui.edu/dist_learning.htm"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utsystem.edu/ogc/intellectualproperty/distguid.htm" TargetMode="External"/><Relationship Id="rId2" Type="http://schemas.openxmlformats.org/officeDocument/2006/relationships/hyperlink" Target="http://www.copyright.com/Services/copyrightoncampus/basics/teach.html" TargetMode="Externa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brian.stamour@templejc.edu" TargetMode="External"/><Relationship Id="rId1" Type="http://schemas.openxmlformats.org/officeDocument/2006/relationships/slideLayout" Target="../slideLayouts/slideLayout4.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447800"/>
            <a:ext cx="7498080" cy="1143000"/>
          </a:xfrm>
        </p:spPr>
        <p:txBody>
          <a:bodyPr>
            <a:normAutofit/>
          </a:bodyPr>
          <a:lstStyle/>
          <a:p>
            <a:r>
              <a:rPr lang="en-US" dirty="0" smtClean="0">
                <a:latin typeface="Calibri" pitchFamily="34" charset="0"/>
              </a:rPr>
              <a:t>Understanding Copyright </a:t>
            </a:r>
            <a:endParaRPr lang="en-US" dirty="0">
              <a:latin typeface="Calibri" pitchFamily="34" charset="0"/>
            </a:endParaRPr>
          </a:p>
        </p:txBody>
      </p:sp>
      <p:sp>
        <p:nvSpPr>
          <p:cNvPr id="3" name="Content Placeholder 2"/>
          <p:cNvSpPr>
            <a:spLocks noGrp="1"/>
          </p:cNvSpPr>
          <p:nvPr>
            <p:ph sz="half" idx="1"/>
          </p:nvPr>
        </p:nvSpPr>
        <p:spPr>
          <a:xfrm>
            <a:off x="1447800" y="3352800"/>
            <a:ext cx="7022592" cy="1828800"/>
          </a:xfrm>
        </p:spPr>
        <p:txBody>
          <a:bodyPr/>
          <a:lstStyle/>
          <a:p>
            <a:pPr>
              <a:buNone/>
            </a:pPr>
            <a:r>
              <a:rPr lang="en-US" dirty="0" smtClean="0">
                <a:latin typeface="Calibri" pitchFamily="34" charset="0"/>
              </a:rPr>
              <a:t>Brian St. Amour</a:t>
            </a:r>
          </a:p>
          <a:p>
            <a:pPr>
              <a:buNone/>
            </a:pPr>
            <a:r>
              <a:rPr lang="en-US" dirty="0" smtClean="0">
                <a:latin typeface="Calibri" pitchFamily="34" charset="0"/>
              </a:rPr>
              <a:t>Distance Education</a:t>
            </a:r>
            <a:endParaRPr lang="en-US" dirty="0">
              <a:latin typeface="Calibri" pitchFamily="34" charset="0"/>
            </a:endParaRPr>
          </a:p>
        </p:txBody>
      </p:sp>
      <p:pic>
        <p:nvPicPr>
          <p:cNvPr id="4" name="Content Placeholder 5" descr="Picture 085"/>
          <p:cNvPicPr>
            <a:picLocks noChangeAspect="1" noChangeArrowheads="1"/>
          </p:cNvPicPr>
          <p:nvPr/>
        </p:nvPicPr>
        <p:blipFill>
          <a:blip r:embed="rId2" cstate="print"/>
          <a:srcRect/>
          <a:stretch>
            <a:fillRect/>
          </a:stretch>
        </p:blipFill>
        <p:spPr bwMode="auto">
          <a:xfrm>
            <a:off x="4876800" y="3784600"/>
            <a:ext cx="3924300" cy="2616200"/>
          </a:xfrm>
          <a:prstGeom prst="rect">
            <a:avLst/>
          </a:prstGeom>
          <a:noFill/>
          <a:ln w="3175">
            <a:solidFill>
              <a:srgbClr val="000000"/>
            </a:solidFill>
            <a:miter lim="800000"/>
            <a:headEnd/>
            <a:tailEnd/>
          </a:ln>
        </p:spPr>
      </p:pic>
      <p:pic>
        <p:nvPicPr>
          <p:cNvPr id="2051" name="Picture 3"/>
          <p:cNvPicPr>
            <a:picLocks noChangeAspect="1" noChangeArrowheads="1"/>
          </p:cNvPicPr>
          <p:nvPr/>
        </p:nvPicPr>
        <p:blipFill>
          <a:blip r:embed="rId3"/>
          <a:srcRect/>
          <a:stretch>
            <a:fillRect/>
          </a:stretch>
        </p:blipFill>
        <p:spPr bwMode="auto">
          <a:xfrm>
            <a:off x="7391400" y="1524000"/>
            <a:ext cx="533099" cy="563563"/>
          </a:xfrm>
          <a:prstGeom prst="rect">
            <a:avLst/>
          </a:prstGeom>
          <a:noFill/>
          <a:ln w="9525">
            <a:noFill/>
            <a:miter lim="800000"/>
            <a:headEnd/>
            <a:tailEnd/>
          </a:ln>
          <a:effectLst/>
        </p:spPr>
      </p:pic>
      <p:sp>
        <p:nvSpPr>
          <p:cNvPr id="6" name="TextBox 5"/>
          <p:cNvSpPr txBox="1"/>
          <p:nvPr/>
        </p:nvSpPr>
        <p:spPr>
          <a:xfrm>
            <a:off x="1600200" y="6324600"/>
            <a:ext cx="1600200" cy="307777"/>
          </a:xfrm>
          <a:prstGeom prst="rect">
            <a:avLst/>
          </a:prstGeom>
          <a:noFill/>
        </p:spPr>
        <p:txBody>
          <a:bodyPr wrap="square" rtlCol="0">
            <a:spAutoFit/>
          </a:bodyPr>
          <a:lstStyle/>
          <a:p>
            <a:r>
              <a:rPr lang="en-US" sz="1400" dirty="0" smtClean="0">
                <a:latin typeface="Calibri" pitchFamily="34" charset="0"/>
              </a:rPr>
              <a:t>February 2009 </a:t>
            </a:r>
            <a:endParaRPr lang="en-US" sz="1400" dirty="0">
              <a:latin typeface="Calibri" pitchFamily="34" charset="0"/>
            </a:endParaRPr>
          </a:p>
        </p:txBody>
      </p:sp>
      <p:sp>
        <p:nvSpPr>
          <p:cNvPr id="9" name="Slide Number Placeholder 8"/>
          <p:cNvSpPr>
            <a:spLocks noGrp="1"/>
          </p:cNvSpPr>
          <p:nvPr>
            <p:ph type="sldNum" sz="quarter" idx="12"/>
          </p:nvPr>
        </p:nvSpPr>
        <p:spPr/>
        <p:txBody>
          <a:bodyPr/>
          <a:lstStyle/>
          <a:p>
            <a:fld id="{E6EC331D-CB6E-4CAE-BD7D-1FD11E1F29F1}"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6EC331D-CB6E-4CAE-BD7D-1FD11E1F29F1}" type="slidenum">
              <a:rPr lang="en-US" smtClean="0"/>
              <a:pPr/>
              <a:t>2</a:t>
            </a:fld>
            <a:endParaRPr lang="en-US" dirty="0"/>
          </a:p>
        </p:txBody>
      </p:sp>
      <p:sp>
        <p:nvSpPr>
          <p:cNvPr id="5" name="Rectangle 3"/>
          <p:cNvSpPr>
            <a:spLocks noChangeArrowheads="1"/>
          </p:cNvSpPr>
          <p:nvPr/>
        </p:nvSpPr>
        <p:spPr bwMode="auto">
          <a:xfrm>
            <a:off x="1828800" y="1600200"/>
            <a:ext cx="6858000" cy="41395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effectLst/>
                <a:latin typeface="Calibri" pitchFamily="34" charset="0"/>
                <a:ea typeface="Calibri" pitchFamily="34" charset="0"/>
                <a:cs typeface="Times New Roman" pitchFamily="18" charset="0"/>
              </a:rPr>
              <a:t>Note</a:t>
            </a:r>
            <a:r>
              <a:rPr kumimoji="0" lang="en-US" sz="1200" b="0" i="0" u="none" strike="noStrike" cap="none" normalizeH="0" baseline="0" dirty="0" smtClean="0">
                <a:ln>
                  <a:noFill/>
                </a:ln>
                <a:effectLst/>
                <a:latin typeface="Calibri" pitchFamily="34" charset="0"/>
                <a:ea typeface="Calibri" pitchFamily="34" charset="0"/>
                <a:cs typeface="Times New Roman" pitchFamily="18" charset="0"/>
              </a:rPr>
              <a:t>: Much of the information for this presentation has been adapted from the following</a:t>
            </a:r>
            <a:r>
              <a:rPr kumimoji="0" lang="en-US" sz="1200" b="0" i="0" u="none" strike="noStrike" cap="none" normalizeH="0" dirty="0" smtClean="0">
                <a:ln>
                  <a:noFill/>
                </a:ln>
                <a:effectLst/>
                <a:latin typeface="Calibri" pitchFamily="34" charset="0"/>
                <a:ea typeface="Calibri" pitchFamily="34" charset="0"/>
                <a:cs typeface="Times New Roman" pitchFamily="18" charset="0"/>
              </a:rPr>
              <a:t>  sources:</a:t>
            </a:r>
            <a:endParaRPr kumimoji="0" lang="en-US" sz="1200" b="0" i="0" u="none" strike="noStrike" cap="none" normalizeH="0" baseline="0" dirty="0" smtClean="0">
              <a:ln>
                <a:noFill/>
              </a:ln>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Calibri" pitchFamily="34" charset="0"/>
              <a:ea typeface="Calibri" pitchFamily="34" charset="0"/>
              <a:cs typeface="Times New Roman" pitchFamily="18" charset="0"/>
            </a:endParaRPr>
          </a:p>
          <a:p>
            <a:pPr fontAlgn="base">
              <a:spcBef>
                <a:spcPct val="0"/>
              </a:spcBef>
              <a:spcAft>
                <a:spcPct val="0"/>
              </a:spcAft>
            </a:pPr>
            <a:r>
              <a:rPr lang="en-US" sz="1200" dirty="0" smtClean="0">
                <a:latin typeface="Calibri" pitchFamily="34" charset="0"/>
                <a:hlinkClick r:id="rId3"/>
              </a:rPr>
              <a:t>http://www.loc.gov/copyright</a:t>
            </a:r>
            <a:endParaRPr lang="en-US" sz="1200" dirty="0" smtClean="0">
              <a:latin typeface="Calibri" pitchFamily="34" charset="0"/>
            </a:endParaRPr>
          </a:p>
          <a:p>
            <a:pPr fontAlgn="base">
              <a:spcBef>
                <a:spcPct val="0"/>
              </a:spcBef>
              <a:spcAft>
                <a:spcPct val="0"/>
              </a:spcAft>
            </a:pPr>
            <a:r>
              <a:rPr lang="en-US" sz="1200" dirty="0" smtClean="0">
                <a:latin typeface="Calibri" pitchFamily="34" charset="0"/>
                <a:hlinkClick r:id="rId4"/>
              </a:rPr>
              <a:t>http://www.copyright.iupui.edu/dist_learning.htm</a:t>
            </a:r>
            <a:r>
              <a:rPr lang="en-US" sz="1200" dirty="0" smtClean="0">
                <a:latin typeface="Calibri" pitchFamily="34" charset="0"/>
              </a:rPr>
              <a:t>  </a:t>
            </a:r>
          </a:p>
          <a:p>
            <a:pPr fontAlgn="base">
              <a:spcBef>
                <a:spcPct val="0"/>
              </a:spcBef>
              <a:spcAft>
                <a:spcPct val="0"/>
              </a:spcAft>
            </a:pPr>
            <a:r>
              <a:rPr lang="en-US" sz="1200" dirty="0" smtClean="0">
                <a:latin typeface="Calibri" pitchFamily="34" charset="0"/>
                <a:hlinkClick r:id="rId4"/>
              </a:rPr>
              <a:t>http://www.copyright.iupui.edu/dist_learning.htm</a:t>
            </a:r>
            <a:r>
              <a:rPr lang="en-US" sz="1200" dirty="0" smtClean="0">
                <a:latin typeface="Calibri" pitchFamily="34" charset="0"/>
              </a:rPr>
              <a:t>, copyright</a:t>
            </a:r>
          </a:p>
          <a:p>
            <a:pPr marL="0" lvl="1" fontAlgn="base">
              <a:spcBef>
                <a:spcPct val="0"/>
              </a:spcBef>
              <a:spcAft>
                <a:spcPct val="0"/>
              </a:spcAft>
            </a:pPr>
            <a:r>
              <a:rPr lang="en-US" sz="1200" dirty="0" smtClean="0">
                <a:latin typeface="Calibri" pitchFamily="34" charset="0"/>
                <a:hlinkClick r:id="rId5"/>
              </a:rPr>
              <a:t>http://www.copyright.iupui.edu/fairuse.htm</a:t>
            </a:r>
            <a:r>
              <a:rPr lang="en-US" sz="1200" dirty="0" smtClean="0">
                <a:latin typeface="Calibri" pitchFamily="34" charset="0"/>
              </a:rPr>
              <a:t>, Fair Use</a:t>
            </a:r>
          </a:p>
          <a:p>
            <a:pPr marL="413766" indent="-514350"/>
            <a:r>
              <a:rPr lang="en-US" sz="1200" dirty="0" smtClean="0">
                <a:latin typeface="Calibri" pitchFamily="34" charset="0"/>
                <a:hlinkClick r:id="rId6"/>
              </a:rPr>
              <a:t>http://en.wikipedia.org/wiki/TEACH_Act</a:t>
            </a:r>
            <a:r>
              <a:rPr lang="en-US" sz="1200" dirty="0" smtClean="0">
                <a:latin typeface="Calibri" pitchFamily="34" charset="0"/>
              </a:rPr>
              <a:t>, TEACH Act</a:t>
            </a:r>
          </a:p>
          <a:p>
            <a:pPr marL="0" lvl="1" fontAlgn="base">
              <a:spcBef>
                <a:spcPct val="0"/>
              </a:spcBef>
              <a:spcAft>
                <a:spcPct val="0"/>
              </a:spcAft>
            </a:pPr>
            <a:r>
              <a:rPr lang="en-US" sz="1200" dirty="0" smtClean="0">
                <a:latin typeface="Calibri" pitchFamily="34" charset="0"/>
                <a:hlinkClick r:id="rId7"/>
              </a:rPr>
              <a:t>http://www.copyright.gov/legislation/dmca.pdf</a:t>
            </a:r>
            <a:r>
              <a:rPr lang="en-US" sz="1200" dirty="0" smtClean="0">
                <a:latin typeface="Calibri" pitchFamily="34" charset="0"/>
              </a:rPr>
              <a:t>, Digital Millennium Copyright Act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latin typeface="Calibri" pitchFamily="34" charset="0"/>
                <a:ea typeface="Calibri" pitchFamily="34" charset="0"/>
                <a:cs typeface="Times New Roman" pitchFamily="18" charset="0"/>
                <a:hlinkClick r:id="rId8"/>
              </a:rPr>
              <a:t>http://www.utsystem.edu/ogc/intellectualproperty/cprtindx.htm#top</a:t>
            </a:r>
            <a:r>
              <a:rPr kumimoji="0" lang="en-US" sz="1200" b="0" i="0" u="none" strike="noStrike" cap="none" normalizeH="0" baseline="0" dirty="0" smtClean="0">
                <a:ln>
                  <a:noFill/>
                </a:ln>
                <a:effectLst/>
                <a:latin typeface="Calibri" pitchFamily="34" charset="0"/>
                <a:ea typeface="Calibri" pitchFamily="34" charset="0"/>
                <a:cs typeface="Times New Roman" pitchFamily="18" charset="0"/>
              </a:rPr>
              <a:t>, University</a:t>
            </a:r>
            <a:r>
              <a:rPr kumimoji="0" lang="en-US" sz="1200" b="0" i="0" u="none" strike="noStrike" cap="none" normalizeH="0" dirty="0" smtClean="0">
                <a:ln>
                  <a:noFill/>
                </a:ln>
                <a:effectLst/>
                <a:latin typeface="Calibri" pitchFamily="34" charset="0"/>
                <a:ea typeface="Calibri" pitchFamily="34" charset="0"/>
                <a:cs typeface="Times New Roman" pitchFamily="18" charset="0"/>
              </a:rPr>
              <a:t> of Texas in Austin</a:t>
            </a:r>
            <a:endParaRPr kumimoji="0" lang="en-US" sz="1200" b="0" i="0" u="none" strike="noStrike" cap="none" normalizeH="0" baseline="0" dirty="0" smtClean="0">
              <a:ln>
                <a:noFill/>
              </a:ln>
              <a:effectLst/>
              <a:latin typeface="Calibri" pitchFamily="34" charset="0"/>
              <a:ea typeface="Calibri" pitchFamily="34" charset="0"/>
              <a:cs typeface="Times New Roman" pitchFamily="18" charset="0"/>
            </a:endParaRPr>
          </a:p>
          <a:p>
            <a:pPr fontAlgn="base">
              <a:spcBef>
                <a:spcPct val="0"/>
              </a:spcBef>
              <a:spcAft>
                <a:spcPct val="0"/>
              </a:spcAft>
            </a:pPr>
            <a:r>
              <a:rPr kumimoji="0" lang="en-US" sz="1200" b="0" i="0" u="none" strike="noStrike" cap="none" normalizeH="0" baseline="0" dirty="0" smtClean="0">
                <a:ln>
                  <a:noFill/>
                </a:ln>
                <a:effectLst/>
                <a:latin typeface="Calibri" pitchFamily="34" charset="0"/>
                <a:ea typeface="Calibri" pitchFamily="34" charset="0"/>
                <a:cs typeface="Times New Roman" pitchFamily="18" charset="0"/>
                <a:hlinkClick r:id="rId9"/>
              </a:rPr>
              <a:t>http://www.wellesley.edu/Library/copyright_ToC.html</a:t>
            </a:r>
            <a:r>
              <a:rPr kumimoji="0" lang="en-US" sz="1200" b="0" i="0" u="none" strike="noStrike" cap="none" normalizeH="0" baseline="0" dirty="0" smtClean="0">
                <a:ln>
                  <a:noFill/>
                </a:ln>
                <a:effectLst/>
                <a:latin typeface="Calibri" pitchFamily="34" charset="0"/>
                <a:ea typeface="Calibri" pitchFamily="34" charset="0"/>
                <a:cs typeface="Times New Roman" pitchFamily="18" charset="0"/>
              </a:rPr>
              <a:t>,</a:t>
            </a:r>
            <a:r>
              <a:rPr kumimoji="0" lang="en-US" sz="1200" b="0" i="0" u="none" strike="noStrike" cap="none" normalizeH="0" dirty="0" smtClean="0">
                <a:ln>
                  <a:noFill/>
                </a:ln>
                <a:effectLst/>
                <a:latin typeface="Calibri" pitchFamily="34" charset="0"/>
                <a:ea typeface="Calibri" pitchFamily="34" charset="0"/>
                <a:cs typeface="Times New Roman" pitchFamily="18" charset="0"/>
              </a:rPr>
              <a:t> </a:t>
            </a:r>
            <a:r>
              <a:rPr lang="en-US" sz="1200" dirty="0" smtClean="0">
                <a:latin typeface="Calibri" pitchFamily="34" charset="0"/>
                <a:ea typeface="Calibri" pitchFamily="34" charset="0"/>
                <a:cs typeface="Times New Roman" pitchFamily="18" charset="0"/>
              </a:rPr>
              <a:t>Wellesley College in Massachusetts </a:t>
            </a:r>
          </a:p>
          <a:p>
            <a:pPr lvl="0" fontAlgn="base">
              <a:spcBef>
                <a:spcPct val="0"/>
              </a:spcBef>
              <a:spcAft>
                <a:spcPct val="0"/>
              </a:spcAft>
            </a:pPr>
            <a:r>
              <a:rPr kumimoji="0" lang="en-US" sz="1200" b="0" i="0" u="none" strike="noStrike" cap="none" normalizeH="0" baseline="0" dirty="0" smtClean="0">
                <a:ln>
                  <a:noFill/>
                </a:ln>
                <a:effectLst/>
                <a:latin typeface="Calibri" pitchFamily="34" charset="0"/>
                <a:ea typeface="Calibri" pitchFamily="34" charset="0"/>
                <a:cs typeface="Times New Roman" pitchFamily="18" charset="0"/>
                <a:hlinkClick r:id="rId10"/>
              </a:rPr>
              <a:t>http://www.kankakee.edu/faculty/resources/copyright/index.asp</a:t>
            </a:r>
            <a:r>
              <a:rPr lang="en-US" sz="1200" dirty="0" smtClean="0">
                <a:latin typeface="Calibri" pitchFamily="34" charset="0"/>
                <a:ea typeface="Calibri" pitchFamily="34" charset="0"/>
                <a:cs typeface="Times New Roman" pitchFamily="18" charset="0"/>
              </a:rPr>
              <a:t>, Kankakee Community College in </a:t>
            </a:r>
            <a:r>
              <a:rPr lang="en-US" sz="1200" dirty="0" smtClean="0">
                <a:latin typeface="Calibri" pitchFamily="34" charset="0"/>
                <a:ea typeface="Calibri" pitchFamily="34" charset="0"/>
                <a:cs typeface="Times New Roman" pitchFamily="18" charset="0"/>
              </a:rPr>
              <a:t>Illinois</a:t>
            </a:r>
            <a:endParaRPr lang="en-US" sz="1200" dirty="0" smtClean="0">
              <a:latin typeface="Calibri" pitchFamily="34" charset="0"/>
              <a:ea typeface="Calibri" pitchFamily="34" charset="0"/>
              <a:cs typeface="Times New Roman" pitchFamily="18" charset="0"/>
              <a:hlinkClick r:id="rId11"/>
            </a:endParaRPr>
          </a:p>
          <a:p>
            <a:pPr lvl="0" fontAlgn="base">
              <a:spcBef>
                <a:spcPct val="0"/>
              </a:spcBef>
              <a:spcAft>
                <a:spcPct val="0"/>
              </a:spcAft>
            </a:pPr>
            <a:r>
              <a:rPr lang="en-US" sz="1200" dirty="0" smtClean="0">
                <a:latin typeface="Calibri" pitchFamily="34" charset="0"/>
                <a:ea typeface="Calibri" pitchFamily="34" charset="0"/>
                <a:cs typeface="Times New Roman" pitchFamily="18" charset="0"/>
                <a:hlinkClick r:id="rId12"/>
              </a:rPr>
              <a:t>http</a:t>
            </a:r>
            <a:r>
              <a:rPr lang="en-US" sz="1200" dirty="0" smtClean="0">
                <a:latin typeface="Calibri" pitchFamily="34" charset="0"/>
                <a:ea typeface="Calibri" pitchFamily="34" charset="0"/>
                <a:cs typeface="Times New Roman" pitchFamily="18" charset="0"/>
                <a:hlinkClick r:id="rId12"/>
              </a:rPr>
              <a:t>://</a:t>
            </a:r>
            <a:r>
              <a:rPr lang="en-US" sz="1200" dirty="0" smtClean="0">
                <a:latin typeface="Calibri" pitchFamily="34" charset="0"/>
                <a:ea typeface="Calibri" pitchFamily="34" charset="0"/>
                <a:cs typeface="Times New Roman" pitchFamily="18" charset="0"/>
                <a:hlinkClick r:id="rId12"/>
              </a:rPr>
              <a:t>publishing.wsu.edu/copyright/internet.html</a:t>
            </a:r>
            <a:r>
              <a:rPr lang="en-US" sz="1200" dirty="0" smtClean="0">
                <a:latin typeface="Calibri" pitchFamily="34" charset="0"/>
                <a:ea typeface="Calibri" pitchFamily="34" charset="0"/>
                <a:cs typeface="Times New Roman" pitchFamily="18" charset="0"/>
              </a:rPr>
              <a:t>, Washington </a:t>
            </a:r>
            <a:r>
              <a:rPr lang="en-US" sz="1200" dirty="0" smtClean="0">
                <a:latin typeface="Calibri" pitchFamily="34" charset="0"/>
                <a:ea typeface="Calibri" pitchFamily="34" charset="0"/>
                <a:cs typeface="Times New Roman" pitchFamily="18" charset="0"/>
              </a:rPr>
              <a:t>State University</a:t>
            </a:r>
            <a:endParaRPr lang="en-US" sz="1200" dirty="0" smtClean="0">
              <a:latin typeface="Calibri" pitchFamily="34" charset="0"/>
              <a:ea typeface="Calibri" pitchFamily="34" charset="0"/>
              <a:cs typeface="Times New Roman" pitchFamily="18" charset="0"/>
              <a:hlinkClick r:id="rId11"/>
            </a:endParaRPr>
          </a:p>
          <a:p>
            <a:pPr lvl="0" fontAlgn="base">
              <a:spcBef>
                <a:spcPct val="0"/>
              </a:spcBef>
              <a:spcAft>
                <a:spcPct val="0"/>
              </a:spcAft>
            </a:pPr>
            <a:r>
              <a:rPr kumimoji="0" lang="en-US" sz="1200" b="0" i="0" u="none" strike="noStrike" cap="none" normalizeH="0" baseline="0" dirty="0" smtClean="0">
                <a:ln>
                  <a:noFill/>
                </a:ln>
                <a:effectLst/>
                <a:latin typeface="Calibri" pitchFamily="34" charset="0"/>
                <a:ea typeface="Calibri" pitchFamily="34" charset="0"/>
                <a:cs typeface="Times New Roman" pitchFamily="18" charset="0"/>
                <a:hlinkClick r:id="rId11"/>
              </a:rPr>
              <a:t>http</a:t>
            </a:r>
            <a:r>
              <a:rPr kumimoji="0" lang="en-US" sz="1200" b="0" i="0" u="none" strike="noStrike" cap="none" normalizeH="0" baseline="0" dirty="0" smtClean="0">
                <a:ln>
                  <a:noFill/>
                </a:ln>
                <a:effectLst/>
                <a:latin typeface="Calibri" pitchFamily="34" charset="0"/>
                <a:ea typeface="Calibri" pitchFamily="34" charset="0"/>
                <a:cs typeface="Times New Roman" pitchFamily="18" charset="0"/>
                <a:hlinkClick r:id="rId11"/>
              </a:rPr>
              <a:t>://copytight.unt.edu</a:t>
            </a:r>
            <a:r>
              <a:rPr kumimoji="0" lang="en-US" sz="1200" b="0" i="0" u="none" strike="noStrike" cap="none" normalizeH="0" baseline="0" dirty="0" smtClean="0">
                <a:ln>
                  <a:noFill/>
                </a:ln>
                <a:effectLst/>
                <a:latin typeface="Calibri" pitchFamily="34" charset="0"/>
                <a:ea typeface="Calibri" pitchFamily="34" charset="0"/>
                <a:cs typeface="Times New Roman" pitchFamily="18" charset="0"/>
              </a:rPr>
              <a:t>,</a:t>
            </a:r>
            <a:r>
              <a:rPr lang="en-US" sz="1200" dirty="0" smtClean="0"/>
              <a:t>U</a:t>
            </a:r>
            <a:r>
              <a:rPr kumimoji="0" lang="en-US" sz="1200" b="0" i="0" u="none" strike="noStrike" cap="none" normalizeH="0" baseline="0" dirty="0" smtClean="0">
                <a:ln>
                  <a:noFill/>
                </a:ln>
                <a:effectLst/>
                <a:latin typeface="Calibri" pitchFamily="34" charset="0"/>
                <a:ea typeface="Calibri" pitchFamily="34" charset="0"/>
                <a:cs typeface="Times New Roman" pitchFamily="18" charset="0"/>
              </a:rPr>
              <a:t>niversity</a:t>
            </a:r>
            <a:r>
              <a:rPr kumimoji="0" lang="en-US" sz="1200" b="0" i="0" u="none" strike="noStrike" cap="none" normalizeH="0" dirty="0" smtClean="0">
                <a:ln>
                  <a:noFill/>
                </a:ln>
                <a:effectLst/>
                <a:latin typeface="Calibri" pitchFamily="34" charset="0"/>
                <a:ea typeface="Calibri" pitchFamily="34" charset="0"/>
                <a:cs typeface="Times New Roman" pitchFamily="18" charset="0"/>
              </a:rPr>
              <a:t> of North Texas in Denton</a:t>
            </a:r>
            <a:endParaRPr kumimoji="0" lang="en-US" sz="1200" b="0" i="0" u="none" strike="noStrike" cap="none" normalizeH="0" baseline="0" dirty="0" smtClean="0">
              <a:ln>
                <a:noFill/>
              </a:ln>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Calibri" pitchFamily="34" charset="0"/>
              <a:ea typeface="Calibri" pitchFamily="34" charset="0"/>
              <a:cs typeface="Times New Roman" pitchFamily="18" charset="0"/>
            </a:endParaRPr>
          </a:p>
          <a:p>
            <a:pPr fontAlgn="base">
              <a:spcBef>
                <a:spcPct val="0"/>
              </a:spcBef>
              <a:spcAft>
                <a:spcPct val="0"/>
              </a:spcAft>
            </a:pPr>
            <a:r>
              <a:rPr kumimoji="0" lang="en-US" sz="1200" b="0" i="0" u="none" strike="noStrike" cap="none" normalizeH="0" baseline="0" dirty="0" smtClean="0">
                <a:ln>
                  <a:noFill/>
                </a:ln>
                <a:effectLst/>
                <a:latin typeface="Calibri" pitchFamily="34" charset="0"/>
                <a:ea typeface="Calibri" pitchFamily="34" charset="0"/>
                <a:cs typeface="Times New Roman" pitchFamily="18" charset="0"/>
              </a:rPr>
              <a:t>Permission has been granted by the</a:t>
            </a:r>
            <a:r>
              <a:rPr kumimoji="0" lang="en-US" sz="1200" b="0" i="0" u="none" strike="noStrike" cap="none" normalizeH="0" dirty="0" smtClean="0">
                <a:ln>
                  <a:noFill/>
                </a:ln>
                <a:effectLst/>
                <a:latin typeface="Calibri" pitchFamily="34" charset="0"/>
                <a:ea typeface="Calibri" pitchFamily="34" charset="0"/>
                <a:cs typeface="Times New Roman" pitchFamily="18" charset="0"/>
              </a:rPr>
              <a:t> following </a:t>
            </a:r>
            <a:r>
              <a:rPr kumimoji="0" lang="en-US" sz="1200" b="0" i="0" u="none" strike="noStrike" cap="none" normalizeH="0" baseline="0" dirty="0" smtClean="0">
                <a:ln>
                  <a:noFill/>
                </a:ln>
                <a:effectLst/>
                <a:latin typeface="Calibri" pitchFamily="34" charset="0"/>
                <a:ea typeface="Calibri" pitchFamily="34" charset="0"/>
                <a:cs typeface="Times New Roman" pitchFamily="18" charset="0"/>
              </a:rPr>
              <a:t>institutions to adapt their information and to link to their websites.  University of Texas information © Georgia K. Harper, 2001, University of Texas System lawyer.  Wellesley College information © Wellesley College, 2005, permission granted by Wellesley copyright agent Pattie Orr.  Kankakee Community College information © Kankakee Community College, 2005.</a:t>
            </a:r>
            <a:r>
              <a:rPr lang="en-US" sz="1200" dirty="0" smtClean="0">
                <a:latin typeface="Calibri" pitchFamily="34" charset="0"/>
              </a:rPr>
              <a:t> </a:t>
            </a:r>
            <a:r>
              <a:rPr lang="en-US" sz="1200" dirty="0" smtClean="0">
                <a:latin typeface="Calibri" pitchFamily="34" charset="0"/>
                <a:ea typeface="Calibri" pitchFamily="34" charset="0"/>
                <a:cs typeface="Times New Roman" pitchFamily="18" charset="0"/>
              </a:rPr>
              <a:t>University of North Texas information © University of North Texas , 2008.</a:t>
            </a:r>
            <a:endParaRPr kumimoji="0" lang="en-US" sz="1200" b="0" i="0" u="none" strike="noStrike" cap="none" normalizeH="0" baseline="0" dirty="0" smtClean="0">
              <a:ln>
                <a:noFill/>
              </a:ln>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1200" dirty="0" smtClean="0">
                <a:latin typeface="Calibri" pitchFamily="34" charset="0"/>
                <a:cs typeface="Times New Roman" pitchFamily="18" charset="0"/>
              </a:rPr>
              <a:t>Photo images taken by  </a:t>
            </a:r>
            <a:r>
              <a:rPr lang="en-US" sz="1100" dirty="0" smtClean="0">
                <a:latin typeface="Calibri" pitchFamily="34" charset="0"/>
                <a:cs typeface="Times New Roman" pitchFamily="18" charset="0"/>
              </a:rPr>
              <a:t>Distance Education Department or obtained from the Temple College 2008/2009 Student Handbook.</a:t>
            </a:r>
            <a:endParaRPr kumimoji="0" lang="en-US" sz="1800" b="0" i="0" u="none" strike="noStrike" cap="none" normalizeH="0" baseline="0" dirty="0" smtClean="0">
              <a:ln>
                <a:noFill/>
              </a:ln>
              <a:effectLst/>
              <a:latin typeface="Arial" pitchFamily="34" charset="0"/>
            </a:endParaRPr>
          </a:p>
        </p:txBody>
      </p:sp>
      <p:sp>
        <p:nvSpPr>
          <p:cNvPr id="13" name="Title 12"/>
          <p:cNvSpPr>
            <a:spLocks noGrp="1"/>
          </p:cNvSpPr>
          <p:nvPr>
            <p:ph type="title"/>
          </p:nvPr>
        </p:nvSpPr>
        <p:spPr/>
        <p:txBody>
          <a:bodyPr/>
          <a:lstStyle/>
          <a:p>
            <a:r>
              <a:rPr lang="en-US" dirty="0" smtClean="0">
                <a:latin typeface="Calibri" pitchFamily="34" charset="0"/>
              </a:rPr>
              <a:t>Notice</a:t>
            </a:r>
            <a:endParaRPr lang="en-US" dirty="0">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lstStyle/>
          <a:p>
            <a:r>
              <a:rPr lang="en-US" dirty="0" smtClean="0">
                <a:latin typeface="Calibri" pitchFamily="34" charset="0"/>
              </a:rPr>
              <a:t>Session Overview</a:t>
            </a:r>
            <a:endParaRPr lang="en-US" dirty="0">
              <a:latin typeface="Calibri" pitchFamily="34" charset="0"/>
            </a:endParaRPr>
          </a:p>
        </p:txBody>
      </p:sp>
      <p:sp>
        <p:nvSpPr>
          <p:cNvPr id="5" name="Rectangle 4"/>
          <p:cNvSpPr>
            <a:spLocks noGrp="1"/>
          </p:cNvSpPr>
          <p:nvPr>
            <p:ph sz="half" idx="1"/>
          </p:nvPr>
        </p:nvSpPr>
        <p:spPr>
          <a:xfrm>
            <a:off x="1371600" y="1524000"/>
            <a:ext cx="7251700" cy="4876800"/>
          </a:xfrm>
        </p:spPr>
        <p:txBody>
          <a:bodyPr/>
          <a:lstStyle/>
          <a:p>
            <a:pPr marL="596646" indent="-514350">
              <a:spcAft>
                <a:spcPts val="600"/>
              </a:spcAft>
            </a:pPr>
            <a:r>
              <a:rPr lang="en-US" dirty="0" smtClean="0">
                <a:latin typeface="Calibri" pitchFamily="34" charset="0"/>
              </a:rPr>
              <a:t>Institution Objectives</a:t>
            </a:r>
          </a:p>
          <a:p>
            <a:pPr marL="596646" indent="-514350">
              <a:spcAft>
                <a:spcPts val="600"/>
              </a:spcAft>
            </a:pPr>
            <a:r>
              <a:rPr lang="en-US" dirty="0" smtClean="0">
                <a:latin typeface="Calibri" pitchFamily="34" charset="0"/>
              </a:rPr>
              <a:t>Copyright Law</a:t>
            </a:r>
          </a:p>
          <a:p>
            <a:pPr marL="870966" lvl="1" indent="-514350"/>
            <a:r>
              <a:rPr lang="en-US" dirty="0" smtClean="0">
                <a:solidFill>
                  <a:srgbClr val="0070C0"/>
                </a:solidFill>
                <a:latin typeface="Calibri" pitchFamily="34" charset="0"/>
              </a:rPr>
              <a:t>Copyright</a:t>
            </a:r>
          </a:p>
          <a:p>
            <a:pPr marL="870966" lvl="1" indent="-514350"/>
            <a:r>
              <a:rPr lang="en-US" dirty="0" smtClean="0">
                <a:solidFill>
                  <a:srgbClr val="0070C0"/>
                </a:solidFill>
                <a:latin typeface="Calibri" pitchFamily="34" charset="0"/>
              </a:rPr>
              <a:t>Fair Use</a:t>
            </a:r>
          </a:p>
          <a:p>
            <a:pPr marL="870966" lvl="1" indent="-514350"/>
            <a:r>
              <a:rPr lang="en-US" dirty="0" smtClean="0">
                <a:solidFill>
                  <a:srgbClr val="0070C0"/>
                </a:solidFill>
                <a:latin typeface="Calibri" pitchFamily="34" charset="0"/>
              </a:rPr>
              <a:t>TEACH Act </a:t>
            </a:r>
          </a:p>
          <a:p>
            <a:pPr marL="870966" lvl="1" indent="-514350"/>
            <a:r>
              <a:rPr lang="en-US" dirty="0" smtClean="0">
                <a:solidFill>
                  <a:srgbClr val="0070C0"/>
                </a:solidFill>
                <a:latin typeface="Calibri" pitchFamily="34" charset="0"/>
              </a:rPr>
              <a:t>Digital Millennium Copyright Act</a:t>
            </a:r>
          </a:p>
          <a:p>
            <a:pPr marL="596646" indent="-514350">
              <a:spcAft>
                <a:spcPts val="600"/>
              </a:spcAft>
            </a:pPr>
            <a:r>
              <a:rPr lang="en-US" dirty="0" smtClean="0">
                <a:latin typeface="Calibri" pitchFamily="34" charset="0"/>
              </a:rPr>
              <a:t>Faculty, Staff &amp; Student Responsibilities</a:t>
            </a:r>
          </a:p>
          <a:p>
            <a:pPr marL="596646" indent="-514350">
              <a:spcAft>
                <a:spcPts val="600"/>
              </a:spcAft>
            </a:pPr>
            <a:r>
              <a:rPr lang="en-US" dirty="0" smtClean="0">
                <a:latin typeface="Calibri" pitchFamily="34" charset="0"/>
              </a:rPr>
              <a:t>Faculty Resources</a:t>
            </a:r>
          </a:p>
          <a:p>
            <a:pPr marL="596646" indent="-514350">
              <a:spcAft>
                <a:spcPts val="600"/>
              </a:spcAft>
            </a:pPr>
            <a:r>
              <a:rPr lang="en-US" dirty="0" smtClean="0">
                <a:latin typeface="Calibri" pitchFamily="34" charset="0"/>
              </a:rPr>
              <a:t>Q&amp; A Session</a:t>
            </a:r>
          </a:p>
        </p:txBody>
      </p:sp>
      <p:pic>
        <p:nvPicPr>
          <p:cNvPr id="7" name="Picture 6"/>
          <p:cNvPicPr>
            <a:picLocks noChangeAspect="1" noChangeArrowheads="1"/>
          </p:cNvPicPr>
          <p:nvPr/>
        </p:nvPicPr>
        <p:blipFill>
          <a:blip r:embed="rId2"/>
          <a:srcRect/>
          <a:stretch>
            <a:fillRect/>
          </a:stretch>
        </p:blipFill>
        <p:spPr bwMode="auto">
          <a:xfrm>
            <a:off x="7391400" y="228600"/>
            <a:ext cx="1638300" cy="610862"/>
          </a:xfrm>
          <a:prstGeom prst="rect">
            <a:avLst/>
          </a:prstGeom>
          <a:noFill/>
          <a:ln w="9525">
            <a:noFill/>
            <a:miter lim="800000"/>
            <a:headEnd/>
            <a:tailEnd/>
          </a:ln>
          <a:effectLst/>
        </p:spPr>
      </p:pic>
      <p:pic>
        <p:nvPicPr>
          <p:cNvPr id="6" name="Picture 8" descr="Picture 090"/>
          <p:cNvPicPr>
            <a:picLocks noChangeAspect="1" noChangeArrowheads="1"/>
          </p:cNvPicPr>
          <p:nvPr/>
        </p:nvPicPr>
        <p:blipFill>
          <a:blip r:embed="rId3" cstate="print"/>
          <a:srcRect/>
          <a:stretch>
            <a:fillRect/>
          </a:stretch>
        </p:blipFill>
        <p:spPr bwMode="auto">
          <a:xfrm>
            <a:off x="6629400" y="4953000"/>
            <a:ext cx="2209800" cy="1473200"/>
          </a:xfrm>
          <a:prstGeom prst="rect">
            <a:avLst/>
          </a:prstGeom>
          <a:noFill/>
          <a:ln w="3175">
            <a:solidFill>
              <a:srgbClr val="000000"/>
            </a:solidFill>
            <a:miter lim="800000"/>
            <a:headEnd/>
            <a:tailEnd/>
          </a:ln>
        </p:spPr>
      </p:pic>
      <p:sp>
        <p:nvSpPr>
          <p:cNvPr id="13" name="Slide Number Placeholder 12"/>
          <p:cNvSpPr>
            <a:spLocks noGrp="1"/>
          </p:cNvSpPr>
          <p:nvPr>
            <p:ph type="sldNum" sz="quarter" idx="12"/>
          </p:nvPr>
        </p:nvSpPr>
        <p:spPr/>
        <p:txBody>
          <a:bodyPr/>
          <a:lstStyle/>
          <a:p>
            <a:fld id="{E6EC331D-CB6E-4CAE-BD7D-1FD11E1F29F1}"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lstStyle/>
          <a:p>
            <a:r>
              <a:rPr lang="en-US" dirty="0" smtClean="0">
                <a:latin typeface="Calibri" pitchFamily="34" charset="0"/>
              </a:rPr>
              <a:t>Institution Objectives</a:t>
            </a:r>
            <a:endParaRPr lang="en-US" dirty="0">
              <a:latin typeface="Calibri" pitchFamily="34" charset="0"/>
            </a:endParaRPr>
          </a:p>
        </p:txBody>
      </p:sp>
      <p:sp>
        <p:nvSpPr>
          <p:cNvPr id="5" name="Rectangle 4"/>
          <p:cNvSpPr>
            <a:spLocks noGrp="1"/>
          </p:cNvSpPr>
          <p:nvPr>
            <p:ph sz="half" idx="1"/>
          </p:nvPr>
        </p:nvSpPr>
        <p:spPr>
          <a:xfrm>
            <a:off x="1371600" y="1524000"/>
            <a:ext cx="7467600" cy="3429000"/>
          </a:xfrm>
        </p:spPr>
        <p:txBody>
          <a:bodyPr/>
          <a:lstStyle/>
          <a:p>
            <a:r>
              <a:rPr lang="en-US" dirty="0" smtClean="0">
                <a:latin typeface="Calibri" pitchFamily="34" charset="0"/>
              </a:rPr>
              <a:t>To reduce copyright risk through awareness, education and support</a:t>
            </a:r>
          </a:p>
          <a:p>
            <a:endParaRPr lang="en-US" dirty="0" smtClean="0">
              <a:latin typeface="Calibri" pitchFamily="34" charset="0"/>
            </a:endParaRPr>
          </a:p>
          <a:p>
            <a:r>
              <a:rPr lang="en-US" dirty="0" smtClean="0">
                <a:latin typeface="Calibri" pitchFamily="34" charset="0"/>
              </a:rPr>
              <a:t>Educate all content users and disseminators of content about copyright policy, responsibilities and procedures</a:t>
            </a:r>
          </a:p>
        </p:txBody>
      </p:sp>
      <p:pic>
        <p:nvPicPr>
          <p:cNvPr id="9" name="Picture 5"/>
          <p:cNvPicPr>
            <a:picLocks noChangeAspect="1" noChangeArrowheads="1"/>
          </p:cNvPicPr>
          <p:nvPr/>
        </p:nvPicPr>
        <p:blipFill>
          <a:blip r:embed="rId2"/>
          <a:srcRect/>
          <a:stretch>
            <a:fillRect/>
          </a:stretch>
        </p:blipFill>
        <p:spPr bwMode="auto">
          <a:xfrm>
            <a:off x="7391400" y="228600"/>
            <a:ext cx="1638300" cy="610862"/>
          </a:xfrm>
          <a:prstGeom prst="rect">
            <a:avLst/>
          </a:prstGeom>
          <a:noFill/>
          <a:ln w="9525">
            <a:noFill/>
            <a:miter lim="800000"/>
            <a:headEnd/>
            <a:tailEnd/>
          </a:ln>
          <a:effectLst/>
        </p:spPr>
      </p:pic>
      <p:pic>
        <p:nvPicPr>
          <p:cNvPr id="6" name="Picture 2"/>
          <p:cNvPicPr>
            <a:picLocks noChangeAspect="1" noChangeArrowheads="1"/>
          </p:cNvPicPr>
          <p:nvPr/>
        </p:nvPicPr>
        <p:blipFill>
          <a:blip r:embed="rId3"/>
          <a:srcRect/>
          <a:stretch>
            <a:fillRect/>
          </a:stretch>
        </p:blipFill>
        <p:spPr bwMode="auto">
          <a:xfrm>
            <a:off x="1219200" y="5486400"/>
            <a:ext cx="4335463" cy="1050925"/>
          </a:xfrm>
          <a:prstGeom prst="rect">
            <a:avLst/>
          </a:prstGeom>
          <a:noFill/>
          <a:ln w="9525">
            <a:solidFill>
              <a:schemeClr val="tx1"/>
            </a:solidFill>
            <a:miter lim="800000"/>
            <a:headEnd/>
            <a:tailEnd/>
          </a:ln>
        </p:spPr>
      </p:pic>
      <p:sp>
        <p:nvSpPr>
          <p:cNvPr id="10" name="Slide Number Placeholder 9"/>
          <p:cNvSpPr>
            <a:spLocks noGrp="1"/>
          </p:cNvSpPr>
          <p:nvPr>
            <p:ph type="sldNum" sz="quarter" idx="12"/>
          </p:nvPr>
        </p:nvSpPr>
        <p:spPr/>
        <p:txBody>
          <a:bodyPr/>
          <a:lstStyle/>
          <a:p>
            <a:fld id="{E6EC331D-CB6E-4CAE-BD7D-1FD11E1F29F1}"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lstStyle/>
          <a:p>
            <a:r>
              <a:rPr lang="en-US" dirty="0" smtClean="0">
                <a:latin typeface="Calibri" pitchFamily="34" charset="0"/>
              </a:rPr>
              <a:t>Supporting Initiatives</a:t>
            </a:r>
            <a:endParaRPr lang="en-US" dirty="0">
              <a:latin typeface="Calibri" pitchFamily="34" charset="0"/>
            </a:endParaRPr>
          </a:p>
        </p:txBody>
      </p:sp>
      <p:sp>
        <p:nvSpPr>
          <p:cNvPr id="5" name="Rectangle 4"/>
          <p:cNvSpPr>
            <a:spLocks noGrp="1"/>
          </p:cNvSpPr>
          <p:nvPr>
            <p:ph sz="half" idx="1"/>
          </p:nvPr>
        </p:nvSpPr>
        <p:spPr>
          <a:xfrm>
            <a:off x="1371600" y="1524000"/>
            <a:ext cx="7251700" cy="4038600"/>
          </a:xfrm>
        </p:spPr>
        <p:txBody>
          <a:bodyPr/>
          <a:lstStyle/>
          <a:p>
            <a:r>
              <a:rPr lang="en-US" dirty="0" smtClean="0">
                <a:latin typeface="Calibri" pitchFamily="34" charset="0"/>
              </a:rPr>
              <a:t>Update Temple College copyright policy</a:t>
            </a:r>
          </a:p>
          <a:p>
            <a:endParaRPr lang="en-US" dirty="0" smtClean="0">
              <a:latin typeface="Calibri" pitchFamily="34" charset="0"/>
            </a:endParaRPr>
          </a:p>
          <a:p>
            <a:r>
              <a:rPr lang="en-US" dirty="0" smtClean="0">
                <a:latin typeface="Calibri" pitchFamily="34" charset="0"/>
              </a:rPr>
              <a:t>Conduct training workshops</a:t>
            </a:r>
          </a:p>
          <a:p>
            <a:endParaRPr lang="en-US" dirty="0" smtClean="0">
              <a:latin typeface="Calibri" pitchFamily="34" charset="0"/>
            </a:endParaRPr>
          </a:p>
          <a:p>
            <a:r>
              <a:rPr lang="en-US" dirty="0" smtClean="0">
                <a:latin typeface="Calibri" pitchFamily="34" charset="0"/>
              </a:rPr>
              <a:t>Develop copyright web page</a:t>
            </a:r>
          </a:p>
          <a:p>
            <a:pPr lvl="1"/>
            <a:r>
              <a:rPr lang="en-US" dirty="0" smtClean="0">
                <a:solidFill>
                  <a:srgbClr val="0070C0"/>
                </a:solidFill>
                <a:latin typeface="Calibri" pitchFamily="34" charset="0"/>
              </a:rPr>
              <a:t>Policy </a:t>
            </a:r>
          </a:p>
          <a:p>
            <a:pPr lvl="1"/>
            <a:r>
              <a:rPr lang="en-US" dirty="0" smtClean="0">
                <a:solidFill>
                  <a:srgbClr val="0070C0"/>
                </a:solidFill>
                <a:latin typeface="Calibri" pitchFamily="34" charset="0"/>
              </a:rPr>
              <a:t>Resources</a:t>
            </a:r>
          </a:p>
          <a:p>
            <a:pPr lvl="1"/>
            <a:r>
              <a:rPr lang="en-US" dirty="0" smtClean="0">
                <a:solidFill>
                  <a:srgbClr val="0070C0"/>
                </a:solidFill>
                <a:latin typeface="Calibri" pitchFamily="34" charset="0"/>
              </a:rPr>
              <a:t>Tools</a:t>
            </a:r>
          </a:p>
          <a:p>
            <a:pPr lvl="1"/>
            <a:endParaRPr lang="en-US" dirty="0" smtClean="0"/>
          </a:p>
        </p:txBody>
      </p:sp>
      <p:pic>
        <p:nvPicPr>
          <p:cNvPr id="1027" name="Picture 3"/>
          <p:cNvPicPr>
            <a:picLocks noChangeAspect="1" noChangeArrowheads="1"/>
          </p:cNvPicPr>
          <p:nvPr/>
        </p:nvPicPr>
        <p:blipFill>
          <a:blip r:embed="rId3"/>
          <a:srcRect/>
          <a:stretch>
            <a:fillRect/>
          </a:stretch>
        </p:blipFill>
        <p:spPr bwMode="auto">
          <a:xfrm>
            <a:off x="7162800" y="2286000"/>
            <a:ext cx="1849766" cy="2537423"/>
          </a:xfrm>
          <a:prstGeom prst="rect">
            <a:avLst/>
          </a:prstGeom>
          <a:noFill/>
          <a:ln w="9525">
            <a:solidFill>
              <a:schemeClr val="tx1"/>
            </a:solidFill>
            <a:miter lim="800000"/>
            <a:headEnd/>
            <a:tailEnd/>
          </a:ln>
          <a:effectLst/>
        </p:spPr>
      </p:pic>
      <p:pic>
        <p:nvPicPr>
          <p:cNvPr id="10" name="Picture 4"/>
          <p:cNvPicPr>
            <a:picLocks noChangeAspect="1" noChangeArrowheads="1"/>
          </p:cNvPicPr>
          <p:nvPr/>
        </p:nvPicPr>
        <p:blipFill>
          <a:blip r:embed="rId4" cstate="print"/>
          <a:srcRect/>
          <a:stretch>
            <a:fillRect/>
          </a:stretch>
        </p:blipFill>
        <p:spPr bwMode="auto">
          <a:xfrm>
            <a:off x="5410200" y="3886200"/>
            <a:ext cx="2667000" cy="1837267"/>
          </a:xfrm>
          <a:prstGeom prst="rect">
            <a:avLst/>
          </a:prstGeom>
          <a:noFill/>
          <a:ln w="9525">
            <a:solidFill>
              <a:schemeClr val="tx1"/>
            </a:solidFill>
            <a:miter lim="800000"/>
            <a:headEnd/>
            <a:tailEnd/>
          </a:ln>
          <a:effectLst/>
        </p:spPr>
      </p:pic>
      <p:pic>
        <p:nvPicPr>
          <p:cNvPr id="11" name="Picture 5"/>
          <p:cNvPicPr>
            <a:picLocks noChangeAspect="1" noChangeArrowheads="1"/>
          </p:cNvPicPr>
          <p:nvPr/>
        </p:nvPicPr>
        <p:blipFill>
          <a:blip r:embed="rId5" cstate="print"/>
          <a:srcRect/>
          <a:stretch>
            <a:fillRect/>
          </a:stretch>
        </p:blipFill>
        <p:spPr bwMode="auto">
          <a:xfrm>
            <a:off x="6248400" y="4648200"/>
            <a:ext cx="2667000" cy="1837267"/>
          </a:xfrm>
          <a:prstGeom prst="rect">
            <a:avLst/>
          </a:prstGeom>
          <a:noFill/>
          <a:ln w="9525">
            <a:solidFill>
              <a:schemeClr val="tx1"/>
            </a:solidFill>
            <a:miter lim="800000"/>
            <a:headEnd/>
            <a:tailEnd/>
          </a:ln>
          <a:effectLst/>
        </p:spPr>
      </p:pic>
      <p:pic>
        <p:nvPicPr>
          <p:cNvPr id="12" name="Picture 5"/>
          <p:cNvPicPr>
            <a:picLocks noChangeAspect="1" noChangeArrowheads="1"/>
          </p:cNvPicPr>
          <p:nvPr/>
        </p:nvPicPr>
        <p:blipFill>
          <a:blip r:embed="rId6"/>
          <a:srcRect/>
          <a:stretch>
            <a:fillRect/>
          </a:stretch>
        </p:blipFill>
        <p:spPr bwMode="auto">
          <a:xfrm>
            <a:off x="7391400" y="228600"/>
            <a:ext cx="1638300" cy="610862"/>
          </a:xfrm>
          <a:prstGeom prst="rect">
            <a:avLst/>
          </a:prstGeom>
          <a:noFill/>
          <a:ln w="9525">
            <a:noFill/>
            <a:miter lim="800000"/>
            <a:headEnd/>
            <a:tailEnd/>
          </a:ln>
          <a:effectLst/>
        </p:spPr>
      </p:pic>
      <p:sp>
        <p:nvSpPr>
          <p:cNvPr id="13" name="Slide Number Placeholder 12"/>
          <p:cNvSpPr>
            <a:spLocks noGrp="1"/>
          </p:cNvSpPr>
          <p:nvPr>
            <p:ph type="sldNum" sz="quarter" idx="12"/>
          </p:nvPr>
        </p:nvSpPr>
        <p:spPr/>
        <p:txBody>
          <a:bodyPr/>
          <a:lstStyle/>
          <a:p>
            <a:fld id="{E6EC331D-CB6E-4CAE-BD7D-1FD11E1F29F1}"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Temple College                      Copyright Policy</a:t>
            </a:r>
            <a:endParaRPr lang="en-US" dirty="0">
              <a:latin typeface="Calibri" pitchFamily="34" charset="0"/>
            </a:endParaRPr>
          </a:p>
        </p:txBody>
      </p:sp>
      <p:sp>
        <p:nvSpPr>
          <p:cNvPr id="5" name="Rectangle 4"/>
          <p:cNvSpPr>
            <a:spLocks noGrp="1"/>
          </p:cNvSpPr>
          <p:nvPr>
            <p:ph sz="half" idx="1"/>
          </p:nvPr>
        </p:nvSpPr>
        <p:spPr>
          <a:xfrm>
            <a:off x="1371600" y="1524000"/>
            <a:ext cx="7251700" cy="4038600"/>
          </a:xfrm>
        </p:spPr>
        <p:txBody>
          <a:bodyPr>
            <a:normAutofit/>
          </a:bodyPr>
          <a:lstStyle/>
          <a:p>
            <a:pPr lvl="1"/>
            <a:r>
              <a:rPr lang="en-US" sz="2000" i="1" dirty="0" smtClean="0">
                <a:latin typeface="Calibri" pitchFamily="34" charset="0"/>
              </a:rPr>
              <a:t>“It is the policy of the Temple College that all faculty, staff, and students respect the rights of ownership of intellectual property by </a:t>
            </a:r>
            <a:r>
              <a:rPr lang="en-US" sz="2000" i="1" dirty="0" smtClean="0">
                <a:solidFill>
                  <a:srgbClr val="0070C0"/>
                </a:solidFill>
                <a:latin typeface="Calibri" pitchFamily="34" charset="0"/>
              </a:rPr>
              <a:t>adhering to United States copyright laws</a:t>
            </a:r>
            <a:r>
              <a:rPr lang="en-US" sz="2000" i="1" dirty="0" smtClean="0">
                <a:latin typeface="Calibri" pitchFamily="34" charset="0"/>
              </a:rPr>
              <a:t>.  The purpose of this policy is to: (1) </a:t>
            </a:r>
            <a:r>
              <a:rPr lang="en-US" sz="2000" i="1" dirty="0" smtClean="0">
                <a:solidFill>
                  <a:srgbClr val="0070C0"/>
                </a:solidFill>
                <a:latin typeface="Calibri" pitchFamily="34" charset="0"/>
              </a:rPr>
              <a:t>provide a general outline of U.S. copyright law </a:t>
            </a:r>
            <a:r>
              <a:rPr lang="en-US" sz="2000" i="1" dirty="0" smtClean="0">
                <a:latin typeface="Calibri" pitchFamily="34" charset="0"/>
              </a:rPr>
              <a:t>as codified in </a:t>
            </a:r>
            <a:r>
              <a:rPr lang="en-US" sz="2000" i="1" dirty="0" smtClean="0">
                <a:solidFill>
                  <a:srgbClr val="0070C0"/>
                </a:solidFill>
                <a:latin typeface="Calibri" pitchFamily="34" charset="0"/>
              </a:rPr>
              <a:t>Title 17, U.S. Code</a:t>
            </a:r>
            <a:r>
              <a:rPr lang="en-US" sz="2000" i="1" dirty="0" smtClean="0">
                <a:latin typeface="Calibri" pitchFamily="34" charset="0"/>
              </a:rPr>
              <a:t>; (2) </a:t>
            </a:r>
            <a:r>
              <a:rPr lang="en-US" sz="2000" i="1" dirty="0" smtClean="0">
                <a:solidFill>
                  <a:srgbClr val="0070C0"/>
                </a:solidFill>
                <a:latin typeface="Calibri" pitchFamily="34" charset="0"/>
              </a:rPr>
              <a:t>encourage the lawful use of copyright-protected materials</a:t>
            </a:r>
            <a:r>
              <a:rPr lang="en-US" sz="2000" i="1" dirty="0" smtClean="0">
                <a:latin typeface="Calibri" pitchFamily="34" charset="0"/>
              </a:rPr>
              <a:t>; (3) </a:t>
            </a:r>
            <a:r>
              <a:rPr lang="en-US" sz="2000" i="1" dirty="0" smtClean="0">
                <a:solidFill>
                  <a:srgbClr val="0070C0"/>
                </a:solidFill>
                <a:latin typeface="Calibri" pitchFamily="34" charset="0"/>
              </a:rPr>
              <a:t>protect the Temple College against risk of copyright infringement</a:t>
            </a:r>
            <a:r>
              <a:rPr lang="en-US" sz="2000" i="1" dirty="0" smtClean="0">
                <a:latin typeface="Calibri" pitchFamily="34" charset="0"/>
              </a:rPr>
              <a:t>; and (4) </a:t>
            </a:r>
            <a:r>
              <a:rPr lang="en-US" sz="2000" i="1" dirty="0" smtClean="0">
                <a:solidFill>
                  <a:srgbClr val="0070C0"/>
                </a:solidFill>
                <a:latin typeface="Calibri" pitchFamily="34" charset="0"/>
              </a:rPr>
              <a:t>comply with federal legislation </a:t>
            </a:r>
            <a:r>
              <a:rPr lang="en-US" sz="2000" i="1" dirty="0" smtClean="0">
                <a:latin typeface="Calibri" pitchFamily="34" charset="0"/>
              </a:rPr>
              <a:t>such as the </a:t>
            </a:r>
            <a:r>
              <a:rPr lang="en-US" sz="2000" i="1" dirty="0" smtClean="0">
                <a:solidFill>
                  <a:srgbClr val="0070C0"/>
                </a:solidFill>
                <a:latin typeface="Calibri" pitchFamily="34" charset="0"/>
              </a:rPr>
              <a:t>TEACH Act </a:t>
            </a:r>
            <a:r>
              <a:rPr lang="en-US" sz="2000" i="1" dirty="0" smtClean="0">
                <a:latin typeface="Calibri" pitchFamily="34" charset="0"/>
              </a:rPr>
              <a:t>and the </a:t>
            </a:r>
            <a:r>
              <a:rPr lang="en-US" sz="2000" i="1" dirty="0" smtClean="0">
                <a:solidFill>
                  <a:srgbClr val="0070C0"/>
                </a:solidFill>
                <a:latin typeface="Calibri" pitchFamily="34" charset="0"/>
              </a:rPr>
              <a:t>Digital Millennium Copyright Act</a:t>
            </a:r>
            <a:r>
              <a:rPr lang="en-US" sz="2000" dirty="0" smtClean="0">
                <a:latin typeface="Calibri" pitchFamily="34" charset="0"/>
              </a:rPr>
              <a:t>.”</a:t>
            </a:r>
          </a:p>
          <a:p>
            <a:pPr lvl="1"/>
            <a:endParaRPr lang="en-US" dirty="0" smtClean="0"/>
          </a:p>
        </p:txBody>
      </p:sp>
      <p:pic>
        <p:nvPicPr>
          <p:cNvPr id="1027" name="Picture 3"/>
          <p:cNvPicPr>
            <a:picLocks noChangeAspect="1" noChangeArrowheads="1"/>
          </p:cNvPicPr>
          <p:nvPr/>
        </p:nvPicPr>
        <p:blipFill>
          <a:blip r:embed="rId3"/>
          <a:srcRect/>
          <a:stretch>
            <a:fillRect/>
          </a:stretch>
        </p:blipFill>
        <p:spPr bwMode="auto">
          <a:xfrm>
            <a:off x="152400" y="4191000"/>
            <a:ext cx="1849766" cy="2537423"/>
          </a:xfrm>
          <a:prstGeom prst="rect">
            <a:avLst/>
          </a:prstGeom>
          <a:noFill/>
          <a:ln w="9525">
            <a:solidFill>
              <a:schemeClr val="tx1"/>
            </a:solidFill>
            <a:miter lim="800000"/>
            <a:headEnd/>
            <a:tailEnd/>
          </a:ln>
          <a:effectLst/>
        </p:spPr>
      </p:pic>
      <p:pic>
        <p:nvPicPr>
          <p:cNvPr id="7" name="Picture 6"/>
          <p:cNvPicPr>
            <a:picLocks noChangeAspect="1" noChangeArrowheads="1"/>
          </p:cNvPicPr>
          <p:nvPr/>
        </p:nvPicPr>
        <p:blipFill>
          <a:blip r:embed="rId4"/>
          <a:srcRect/>
          <a:stretch>
            <a:fillRect/>
          </a:stretch>
        </p:blipFill>
        <p:spPr bwMode="auto">
          <a:xfrm>
            <a:off x="7391400" y="228600"/>
            <a:ext cx="1638300" cy="610862"/>
          </a:xfrm>
          <a:prstGeom prst="rect">
            <a:avLst/>
          </a:prstGeom>
          <a:noFill/>
          <a:ln w="9525">
            <a:noFill/>
            <a:miter lim="800000"/>
            <a:headEnd/>
            <a:tailEnd/>
          </a:ln>
          <a:effectLst/>
        </p:spPr>
      </p:pic>
      <p:sp>
        <p:nvSpPr>
          <p:cNvPr id="9" name="Slide Number Placeholder 8"/>
          <p:cNvSpPr>
            <a:spLocks noGrp="1"/>
          </p:cNvSpPr>
          <p:nvPr>
            <p:ph type="sldNum" sz="quarter" idx="12"/>
          </p:nvPr>
        </p:nvSpPr>
        <p:spPr/>
        <p:txBody>
          <a:bodyPr/>
          <a:lstStyle/>
          <a:p>
            <a:fld id="{E6EC331D-CB6E-4CAE-BD7D-1FD11E1F29F1}"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Copyright        </a:t>
            </a:r>
            <a:br>
              <a:rPr lang="en-US" dirty="0" smtClean="0">
                <a:latin typeface="Calibri" pitchFamily="34" charset="0"/>
              </a:rPr>
            </a:br>
            <a:r>
              <a:rPr lang="en-US" sz="2700" dirty="0" smtClean="0">
                <a:latin typeface="Calibri" pitchFamily="34" charset="0"/>
              </a:rPr>
              <a:t>(</a:t>
            </a:r>
            <a:r>
              <a:rPr lang="en-US" sz="2700" dirty="0" smtClean="0">
                <a:latin typeface="Calibri" pitchFamily="34" charset="0"/>
              </a:rPr>
              <a:t>1 of </a:t>
            </a:r>
            <a:r>
              <a:rPr lang="en-US" sz="2700" dirty="0" smtClean="0">
                <a:latin typeface="Calibri" pitchFamily="34" charset="0"/>
              </a:rPr>
              <a:t>4)</a:t>
            </a:r>
            <a:endParaRPr lang="en-US" sz="2700" dirty="0">
              <a:latin typeface="Calibri" pitchFamily="34" charset="0"/>
            </a:endParaRPr>
          </a:p>
        </p:txBody>
      </p:sp>
      <p:sp>
        <p:nvSpPr>
          <p:cNvPr id="5" name="Rectangle 4"/>
          <p:cNvSpPr>
            <a:spLocks noGrp="1"/>
          </p:cNvSpPr>
          <p:nvPr>
            <p:ph sz="half" idx="1"/>
          </p:nvPr>
        </p:nvSpPr>
        <p:spPr>
          <a:xfrm>
            <a:off x="1435100" y="1524000"/>
            <a:ext cx="7404100" cy="4664075"/>
          </a:xfrm>
        </p:spPr>
        <p:txBody>
          <a:bodyPr>
            <a:normAutofit fontScale="55000" lnSpcReduction="20000"/>
          </a:bodyPr>
          <a:lstStyle/>
          <a:p>
            <a:r>
              <a:rPr lang="en-US" sz="3800" dirty="0" smtClean="0">
                <a:latin typeface="Calibri" pitchFamily="34" charset="0"/>
              </a:rPr>
              <a:t>U.S. Copyright Law (17 U.S.C.).  The U.S. Copyright Office, Library of Congress, provides informational brochures on United States copyright law and how it applies to various formats at </a:t>
            </a:r>
            <a:r>
              <a:rPr lang="en-US" sz="3800" dirty="0" smtClean="0">
                <a:latin typeface="Calibri" pitchFamily="34" charset="0"/>
                <a:hlinkClick r:id="rId2"/>
              </a:rPr>
              <a:t>http://www.loc.gov/copyright/</a:t>
            </a:r>
            <a:endParaRPr lang="en-US" sz="3800" dirty="0" smtClean="0">
              <a:latin typeface="Calibri" pitchFamily="34" charset="0"/>
            </a:endParaRPr>
          </a:p>
          <a:p>
            <a:endParaRPr lang="en-US" sz="3400" dirty="0" smtClean="0">
              <a:latin typeface="Calibri" pitchFamily="34" charset="0"/>
            </a:endParaRPr>
          </a:p>
          <a:p>
            <a:r>
              <a:rPr lang="en-US" sz="3800" dirty="0" smtClean="0">
                <a:latin typeface="Calibri" pitchFamily="34" charset="0"/>
              </a:rPr>
              <a:t>Actual U.S. Copyright Law is contained in </a:t>
            </a:r>
            <a:r>
              <a:rPr lang="en-US" sz="3800" dirty="0" smtClean="0">
                <a:solidFill>
                  <a:srgbClr val="0070C0"/>
                </a:solidFill>
                <a:latin typeface="Calibri" pitchFamily="34" charset="0"/>
              </a:rPr>
              <a:t>three</a:t>
            </a:r>
            <a:r>
              <a:rPr lang="en-US" sz="3800" dirty="0" smtClean="0">
                <a:latin typeface="Calibri" pitchFamily="34" charset="0"/>
              </a:rPr>
              <a:t> government documents:</a:t>
            </a:r>
          </a:p>
          <a:p>
            <a:pPr lvl="1"/>
            <a:r>
              <a:rPr lang="en-US" sz="3800" dirty="0" smtClean="0">
                <a:solidFill>
                  <a:srgbClr val="0070C0"/>
                </a:solidFill>
                <a:latin typeface="Calibri" pitchFamily="34" charset="0"/>
              </a:rPr>
              <a:t>Copyright Act of 1976,</a:t>
            </a:r>
          </a:p>
          <a:p>
            <a:pPr lvl="1"/>
            <a:r>
              <a:rPr lang="en-US" sz="3800" dirty="0" smtClean="0">
                <a:solidFill>
                  <a:srgbClr val="0070C0"/>
                </a:solidFill>
                <a:latin typeface="Calibri" pitchFamily="34" charset="0"/>
              </a:rPr>
              <a:t>Digital Millennium Copyright Act</a:t>
            </a:r>
            <a:r>
              <a:rPr lang="en-US" sz="3800" dirty="0" smtClean="0">
                <a:latin typeface="Calibri" pitchFamily="34" charset="0"/>
              </a:rPr>
              <a:t>, and</a:t>
            </a:r>
          </a:p>
          <a:p>
            <a:pPr lvl="1"/>
            <a:r>
              <a:rPr lang="en-US" sz="3800" dirty="0" smtClean="0">
                <a:solidFill>
                  <a:srgbClr val="0070C0"/>
                </a:solidFill>
                <a:latin typeface="Calibri" pitchFamily="34" charset="0"/>
              </a:rPr>
              <a:t>Technology, Education and Copyright Harmonization Act of 2002</a:t>
            </a:r>
          </a:p>
          <a:p>
            <a:endParaRPr lang="en-US" sz="2400" dirty="0" smtClean="0">
              <a:latin typeface="Calibri" pitchFamily="34" charset="0"/>
            </a:endParaRPr>
          </a:p>
          <a:p>
            <a:endParaRPr lang="en-US" dirty="0">
              <a:latin typeface="Calibri" pitchFamily="34" charset="0"/>
            </a:endParaRPr>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pic>
        <p:nvPicPr>
          <p:cNvPr id="7" name="Picture 3"/>
          <p:cNvPicPr>
            <a:picLocks noChangeAspect="1" noChangeArrowheads="1"/>
          </p:cNvPicPr>
          <p:nvPr/>
        </p:nvPicPr>
        <p:blipFill>
          <a:blip r:embed="rId4"/>
          <a:srcRect/>
          <a:stretch>
            <a:fillRect/>
          </a:stretch>
        </p:blipFill>
        <p:spPr bwMode="auto">
          <a:xfrm>
            <a:off x="457200" y="5486400"/>
            <a:ext cx="749342" cy="792163"/>
          </a:xfrm>
          <a:prstGeom prst="rect">
            <a:avLst/>
          </a:prstGeom>
          <a:noFill/>
          <a:ln w="9525">
            <a:solidFill>
              <a:schemeClr val="accent5">
                <a:lumMod val="75000"/>
              </a:schemeClr>
            </a:solid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Copyright        </a:t>
            </a:r>
            <a:br>
              <a:rPr lang="en-US" dirty="0" smtClean="0">
                <a:latin typeface="Calibri" pitchFamily="34" charset="0"/>
              </a:rPr>
            </a:br>
            <a:r>
              <a:rPr lang="en-US" sz="2700" dirty="0" smtClean="0">
                <a:latin typeface="Calibri" pitchFamily="34" charset="0"/>
              </a:rPr>
              <a:t>(2 of 4)</a:t>
            </a:r>
            <a:endParaRPr lang="en-US" dirty="0">
              <a:latin typeface="Calibri" pitchFamily="34" charset="0"/>
            </a:endParaRPr>
          </a:p>
        </p:txBody>
      </p:sp>
      <p:sp>
        <p:nvSpPr>
          <p:cNvPr id="5" name="Rectangle 4"/>
          <p:cNvSpPr>
            <a:spLocks noGrp="1"/>
          </p:cNvSpPr>
          <p:nvPr>
            <p:ph sz="half" idx="1"/>
          </p:nvPr>
        </p:nvSpPr>
        <p:spPr>
          <a:xfrm>
            <a:off x="1435100" y="1524000"/>
            <a:ext cx="7251700" cy="4664075"/>
          </a:xfrm>
        </p:spPr>
        <p:txBody>
          <a:bodyPr>
            <a:normAutofit/>
          </a:bodyPr>
          <a:lstStyle/>
          <a:p>
            <a:pPr>
              <a:spcAft>
                <a:spcPts val="600"/>
              </a:spcAft>
            </a:pPr>
            <a:r>
              <a:rPr lang="en-US" sz="2400" dirty="0" smtClean="0">
                <a:latin typeface="Calibri" pitchFamily="34" charset="0"/>
              </a:rPr>
              <a:t>Copyright is a form of legal protection for authors of original works, including literary, dramatic, musical, artistic, and other intellectual products </a:t>
            </a:r>
            <a:endParaRPr lang="en-US" sz="900" dirty="0" smtClean="0">
              <a:latin typeface="Calibri" pitchFamily="34" charset="0"/>
            </a:endParaRPr>
          </a:p>
          <a:p>
            <a:pPr>
              <a:spcAft>
                <a:spcPts val="600"/>
              </a:spcAft>
            </a:pPr>
            <a:r>
              <a:rPr lang="en-US" sz="2400" dirty="0" smtClean="0">
                <a:latin typeface="Calibri" pitchFamily="34" charset="0"/>
              </a:rPr>
              <a:t>Publication is not essential for copyright protection, nor is the well known </a:t>
            </a:r>
            <a:r>
              <a:rPr lang="en-US" sz="2400" dirty="0" smtClean="0">
                <a:solidFill>
                  <a:srgbClr val="0070C0"/>
                </a:solidFill>
                <a:latin typeface="Calibri" pitchFamily="34" charset="0"/>
              </a:rPr>
              <a:t>©</a:t>
            </a:r>
            <a:r>
              <a:rPr lang="en-US" sz="2400" dirty="0" smtClean="0">
                <a:latin typeface="Calibri" pitchFamily="34" charset="0"/>
              </a:rPr>
              <a:t> symbol</a:t>
            </a:r>
          </a:p>
          <a:p>
            <a:pPr>
              <a:spcAft>
                <a:spcPts val="600"/>
              </a:spcAft>
            </a:pPr>
            <a:r>
              <a:rPr lang="en-US" sz="2400" dirty="0" smtClean="0">
                <a:latin typeface="Calibri" pitchFamily="34" charset="0"/>
              </a:rPr>
              <a:t>Gives the owner of copyright the exclusive right to reproduce, prepare derivative works, distribute, publicly perform or display—and to authorize others to do the same</a:t>
            </a:r>
          </a:p>
          <a:p>
            <a:pPr>
              <a:spcAft>
                <a:spcPts val="600"/>
              </a:spcAft>
            </a:pPr>
            <a:r>
              <a:rPr lang="en-US" sz="2400" dirty="0" smtClean="0">
                <a:solidFill>
                  <a:srgbClr val="0070C0"/>
                </a:solidFill>
                <a:latin typeface="Calibri" pitchFamily="34" charset="0"/>
              </a:rPr>
              <a:t>Copyright laws are both complex and subtle</a:t>
            </a:r>
            <a:endParaRPr lang="en-US" sz="2400" dirty="0" smtClean="0">
              <a:latin typeface="Calibri" pitchFamily="34" charset="0"/>
            </a:endParaRPr>
          </a:p>
          <a:p>
            <a:endParaRPr lang="en-US" sz="2400" dirty="0" smtClean="0">
              <a:latin typeface="Calibri" pitchFamily="34" charset="0"/>
            </a:endParaRPr>
          </a:p>
          <a:p>
            <a:endParaRPr lang="en-US" dirty="0"/>
          </a:p>
        </p:txBody>
      </p:sp>
      <p:pic>
        <p:nvPicPr>
          <p:cNvPr id="6" name="Picture 5"/>
          <p:cNvPicPr>
            <a:picLocks noChangeAspect="1" noChangeArrowheads="1"/>
          </p:cNvPicPr>
          <p:nvPr/>
        </p:nvPicPr>
        <p:blipFill>
          <a:blip r:embed="rId2"/>
          <a:srcRect/>
          <a:stretch>
            <a:fillRect/>
          </a:stretch>
        </p:blipFill>
        <p:spPr bwMode="auto">
          <a:xfrm>
            <a:off x="7391400" y="228600"/>
            <a:ext cx="1638300" cy="610862"/>
          </a:xfrm>
          <a:prstGeom prst="rect">
            <a:avLst/>
          </a:prstGeom>
          <a:noFill/>
          <a:ln w="9525">
            <a:noFill/>
            <a:miter lim="800000"/>
            <a:headEnd/>
            <a:tailEnd/>
          </a:ln>
          <a:effectLst/>
        </p:spPr>
      </p:pic>
      <p:pic>
        <p:nvPicPr>
          <p:cNvPr id="7" name="Picture 3"/>
          <p:cNvPicPr>
            <a:picLocks noChangeAspect="1" noChangeArrowheads="1"/>
          </p:cNvPicPr>
          <p:nvPr/>
        </p:nvPicPr>
        <p:blipFill>
          <a:blip r:embed="rId3"/>
          <a:srcRect/>
          <a:stretch>
            <a:fillRect/>
          </a:stretch>
        </p:blipFill>
        <p:spPr bwMode="auto">
          <a:xfrm>
            <a:off x="457200" y="5486400"/>
            <a:ext cx="749342" cy="792163"/>
          </a:xfrm>
          <a:prstGeom prst="rect">
            <a:avLst/>
          </a:prstGeom>
          <a:noFill/>
          <a:ln w="9525">
            <a:solidFill>
              <a:schemeClr val="accent5">
                <a:lumMod val="75000"/>
              </a:schemeClr>
            </a:solid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Copyright        </a:t>
            </a:r>
            <a:br>
              <a:rPr lang="en-US" dirty="0" smtClean="0">
                <a:latin typeface="Calibri" pitchFamily="34" charset="0"/>
              </a:rPr>
            </a:br>
            <a:r>
              <a:rPr lang="en-US" sz="2700" dirty="0" smtClean="0">
                <a:latin typeface="Calibri" pitchFamily="34" charset="0"/>
              </a:rPr>
              <a:t>(3 of 4)</a:t>
            </a:r>
            <a:endParaRPr lang="en-US" dirty="0">
              <a:latin typeface="Calibri" pitchFamily="34" charset="0"/>
            </a:endParaRPr>
          </a:p>
        </p:txBody>
      </p:sp>
      <p:sp>
        <p:nvSpPr>
          <p:cNvPr id="5" name="Rectangle 4"/>
          <p:cNvSpPr>
            <a:spLocks noGrp="1"/>
          </p:cNvSpPr>
          <p:nvPr>
            <p:ph sz="half" idx="1"/>
          </p:nvPr>
        </p:nvSpPr>
        <p:spPr>
          <a:xfrm>
            <a:off x="1435100" y="1524000"/>
            <a:ext cx="7251700" cy="4664075"/>
          </a:xfrm>
        </p:spPr>
        <p:txBody>
          <a:bodyPr>
            <a:normAutofit/>
          </a:bodyPr>
          <a:lstStyle/>
          <a:p>
            <a:r>
              <a:rPr lang="en-US" sz="2400" dirty="0" smtClean="0">
                <a:latin typeface="Calibri" pitchFamily="34" charset="0"/>
              </a:rPr>
              <a:t>Copyright Exclusions and Limitations</a:t>
            </a:r>
          </a:p>
          <a:p>
            <a:pPr lvl="1"/>
            <a:r>
              <a:rPr lang="en-US" sz="2000" dirty="0" smtClean="0">
                <a:latin typeface="Calibri" pitchFamily="34" charset="0"/>
                <a:hlinkClick r:id="rId2"/>
              </a:rPr>
              <a:t>Section 107</a:t>
            </a:r>
            <a:r>
              <a:rPr lang="en-US" sz="2000" dirty="0" smtClean="0">
                <a:latin typeface="Calibri" pitchFamily="34" charset="0"/>
              </a:rPr>
              <a:t>: </a:t>
            </a:r>
            <a:r>
              <a:rPr lang="en-US" sz="2000" b="1" dirty="0" smtClean="0">
                <a:latin typeface="Calibri" pitchFamily="34" charset="0"/>
              </a:rPr>
              <a:t>Fair Use</a:t>
            </a:r>
            <a:r>
              <a:rPr lang="en-US" sz="2000" dirty="0" smtClean="0">
                <a:latin typeface="Calibri" pitchFamily="34" charset="0"/>
              </a:rPr>
              <a:t>, which applies to activities such as quoting a small portion of a book for the purposes of criticism, comment, teaching, or scholarship, or creating a parody of an artwork; and                  </a:t>
            </a:r>
            <a:r>
              <a:rPr lang="en-US" sz="2000" dirty="0" smtClean="0">
                <a:solidFill>
                  <a:srgbClr val="0070C0"/>
                </a:solidFill>
                <a:latin typeface="Calibri" pitchFamily="34" charset="0"/>
              </a:rPr>
              <a:t>... more info on next slide</a:t>
            </a:r>
          </a:p>
          <a:p>
            <a:pPr lvl="1"/>
            <a:endParaRPr lang="en-US" sz="2000" dirty="0" smtClean="0">
              <a:solidFill>
                <a:srgbClr val="0070C0"/>
              </a:solidFill>
              <a:latin typeface="Calibri" pitchFamily="34" charset="0"/>
            </a:endParaRPr>
          </a:p>
          <a:p>
            <a:pPr lvl="1"/>
            <a:r>
              <a:rPr lang="en-US" sz="2000" dirty="0" smtClean="0">
                <a:latin typeface="Calibri" pitchFamily="34" charset="0"/>
                <a:hlinkClick r:id="rId2"/>
              </a:rPr>
              <a:t>Section 108</a:t>
            </a:r>
            <a:r>
              <a:rPr lang="en-US" sz="2000" dirty="0" smtClean="0">
                <a:latin typeface="Calibri" pitchFamily="34" charset="0"/>
              </a:rPr>
              <a:t>: </a:t>
            </a:r>
            <a:r>
              <a:rPr lang="en-US" sz="2000" b="1" dirty="0" smtClean="0">
                <a:latin typeface="Calibri" pitchFamily="34" charset="0"/>
              </a:rPr>
              <a:t>Reproduction by Libraries and Archives</a:t>
            </a:r>
            <a:r>
              <a:rPr lang="en-US" sz="2000" dirty="0" smtClean="0">
                <a:latin typeface="Calibri" pitchFamily="34" charset="0"/>
              </a:rPr>
              <a:t>, which applies to such activities as making archival copies, replacing lost or damaged copies, filling patron requests for photocopies, and filling interlibrary loan requests</a:t>
            </a:r>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pic>
        <p:nvPicPr>
          <p:cNvPr id="7" name="Picture 3"/>
          <p:cNvPicPr>
            <a:picLocks noChangeAspect="1" noChangeArrowheads="1"/>
          </p:cNvPicPr>
          <p:nvPr/>
        </p:nvPicPr>
        <p:blipFill>
          <a:blip r:embed="rId4"/>
          <a:srcRect/>
          <a:stretch>
            <a:fillRect/>
          </a:stretch>
        </p:blipFill>
        <p:spPr bwMode="auto">
          <a:xfrm>
            <a:off x="457200" y="5486400"/>
            <a:ext cx="749342" cy="792163"/>
          </a:xfrm>
          <a:prstGeom prst="rect">
            <a:avLst/>
          </a:prstGeom>
          <a:noFill/>
          <a:ln w="9525">
            <a:solidFill>
              <a:schemeClr val="accent5">
                <a:lumMod val="75000"/>
              </a:schemeClr>
            </a:solid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9</a:t>
            </a:fld>
            <a:endParaRPr lang="en-US" dirty="0"/>
          </a:p>
        </p:txBody>
      </p:sp>
      <p:sp>
        <p:nvSpPr>
          <p:cNvPr id="8" name="Explosion 1 7"/>
          <p:cNvSpPr/>
          <p:nvPr/>
        </p:nvSpPr>
        <p:spPr>
          <a:xfrm>
            <a:off x="5334000" y="3048000"/>
            <a:ext cx="457200" cy="60960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Copyright        </a:t>
            </a:r>
            <a:br>
              <a:rPr lang="en-US" dirty="0" smtClean="0">
                <a:latin typeface="Calibri" pitchFamily="34" charset="0"/>
              </a:rPr>
            </a:br>
            <a:r>
              <a:rPr lang="en-US" sz="2700" dirty="0" smtClean="0">
                <a:latin typeface="Calibri" pitchFamily="34" charset="0"/>
              </a:rPr>
              <a:t>(4 of 4)</a:t>
            </a:r>
            <a:endParaRPr lang="en-US" dirty="0">
              <a:latin typeface="Calibri" pitchFamily="34" charset="0"/>
            </a:endParaRPr>
          </a:p>
        </p:txBody>
      </p:sp>
      <p:sp>
        <p:nvSpPr>
          <p:cNvPr id="5" name="Rectangle 4"/>
          <p:cNvSpPr>
            <a:spLocks noGrp="1"/>
          </p:cNvSpPr>
          <p:nvPr>
            <p:ph sz="half" idx="1"/>
          </p:nvPr>
        </p:nvSpPr>
        <p:spPr>
          <a:xfrm>
            <a:off x="1435100" y="1447800"/>
            <a:ext cx="7251700" cy="5257800"/>
          </a:xfrm>
        </p:spPr>
        <p:txBody>
          <a:bodyPr>
            <a:normAutofit fontScale="25000" lnSpcReduction="20000"/>
          </a:bodyPr>
          <a:lstStyle/>
          <a:p>
            <a:r>
              <a:rPr lang="en-US" sz="9600" dirty="0" smtClean="0">
                <a:latin typeface="Calibri" pitchFamily="34" charset="0"/>
              </a:rPr>
              <a:t>Copyright Exclusions and Limitations</a:t>
            </a:r>
          </a:p>
          <a:p>
            <a:pPr lvl="1"/>
            <a:r>
              <a:rPr lang="en-US" sz="7600" dirty="0" smtClean="0">
                <a:latin typeface="Calibri" pitchFamily="34" charset="0"/>
                <a:hlinkClick r:id="rId2"/>
              </a:rPr>
              <a:t>Section 109</a:t>
            </a:r>
            <a:r>
              <a:rPr lang="en-US" sz="7600" dirty="0" smtClean="0">
                <a:latin typeface="Calibri" pitchFamily="34" charset="0"/>
              </a:rPr>
              <a:t>: </a:t>
            </a:r>
            <a:r>
              <a:rPr lang="en-US" sz="7600" b="1" dirty="0" smtClean="0">
                <a:latin typeface="Calibri" pitchFamily="34" charset="0"/>
              </a:rPr>
              <a:t>First Sale Doctrine</a:t>
            </a:r>
            <a:r>
              <a:rPr lang="en-US" sz="7600" dirty="0" smtClean="0">
                <a:latin typeface="Calibri" pitchFamily="34" charset="0"/>
              </a:rPr>
              <a:t>, which permits the lending, giving away, or resale of a physical copy of a work (such as a book or CD), providing the legal justification for lending libraries and used book stores; and</a:t>
            </a:r>
          </a:p>
          <a:p>
            <a:pPr lvl="1"/>
            <a:r>
              <a:rPr lang="en-US" sz="7600" dirty="0" smtClean="0">
                <a:latin typeface="Calibri" pitchFamily="34" charset="0"/>
                <a:hlinkClick r:id="rId2"/>
              </a:rPr>
              <a:t>Section 110</a:t>
            </a:r>
            <a:r>
              <a:rPr lang="en-US" sz="7600" dirty="0" smtClean="0">
                <a:latin typeface="Calibri" pitchFamily="34" charset="0"/>
              </a:rPr>
              <a:t>: </a:t>
            </a:r>
            <a:r>
              <a:rPr lang="en-US" sz="7600" b="1" dirty="0" smtClean="0">
                <a:latin typeface="Calibri" pitchFamily="34" charset="0"/>
              </a:rPr>
              <a:t>Noncommercial Performances and Displays</a:t>
            </a:r>
            <a:r>
              <a:rPr lang="en-US" sz="7600" dirty="0" smtClean="0">
                <a:latin typeface="Calibri" pitchFamily="34" charset="0"/>
              </a:rPr>
              <a:t>, which permits certain performances and displays of copyrighted material in a </a:t>
            </a:r>
            <a:r>
              <a:rPr lang="en-US" sz="7600" dirty="0" smtClean="0">
                <a:solidFill>
                  <a:srgbClr val="0070C0"/>
                </a:solidFill>
                <a:latin typeface="Calibri" pitchFamily="34" charset="0"/>
              </a:rPr>
              <a:t>face-to-face classroom</a:t>
            </a:r>
            <a:r>
              <a:rPr lang="en-US" sz="7600" dirty="0" smtClean="0">
                <a:latin typeface="Calibri" pitchFamily="34" charset="0"/>
              </a:rPr>
              <a:t>, in </a:t>
            </a:r>
            <a:r>
              <a:rPr lang="en-US" sz="7600" dirty="0" smtClean="0">
                <a:solidFill>
                  <a:srgbClr val="0070C0"/>
                </a:solidFill>
                <a:latin typeface="Calibri" pitchFamily="34" charset="0"/>
              </a:rPr>
              <a:t>distance education courses</a:t>
            </a:r>
            <a:r>
              <a:rPr lang="en-US" sz="7600" dirty="0" smtClean="0">
                <a:latin typeface="Calibri" pitchFamily="34" charset="0"/>
              </a:rPr>
              <a:t>, in churches, restaurants, fairs, and other venues, at charitable functions held by fraternal organizations, and for the benefit of disabled persons                                                                  </a:t>
            </a:r>
            <a:r>
              <a:rPr lang="en-US" sz="6400" dirty="0" smtClean="0">
                <a:solidFill>
                  <a:srgbClr val="0070C0"/>
                </a:solidFill>
                <a:latin typeface="Calibri" pitchFamily="34" charset="0"/>
              </a:rPr>
              <a:t>The TEACH Act updated Section 110 in 2002 and provides an exemption for distance learning courses under specific circumstances</a:t>
            </a:r>
            <a:r>
              <a:rPr lang="en-US" sz="8000" dirty="0" smtClean="0">
                <a:latin typeface="Calibri" pitchFamily="34" charset="0"/>
              </a:rPr>
              <a:t/>
            </a:r>
            <a:br>
              <a:rPr lang="en-US" sz="8000" dirty="0" smtClean="0">
                <a:latin typeface="Calibri" pitchFamily="34" charset="0"/>
              </a:rPr>
            </a:br>
            <a:endParaRPr lang="en-US" sz="8000" dirty="0">
              <a:latin typeface="Calibri" pitchFamily="34" charset="0"/>
            </a:endParaRPr>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sp>
        <p:nvSpPr>
          <p:cNvPr id="11" name="Explosion 1 10"/>
          <p:cNvSpPr/>
          <p:nvPr/>
        </p:nvSpPr>
        <p:spPr>
          <a:xfrm>
            <a:off x="1676400" y="5791200"/>
            <a:ext cx="457200" cy="60960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pic>
        <p:nvPicPr>
          <p:cNvPr id="7" name="Picture 3"/>
          <p:cNvPicPr>
            <a:picLocks noChangeAspect="1" noChangeArrowheads="1"/>
          </p:cNvPicPr>
          <p:nvPr/>
        </p:nvPicPr>
        <p:blipFill>
          <a:blip r:embed="rId4"/>
          <a:srcRect/>
          <a:stretch>
            <a:fillRect/>
          </a:stretch>
        </p:blipFill>
        <p:spPr bwMode="auto">
          <a:xfrm>
            <a:off x="457200" y="5486400"/>
            <a:ext cx="749342" cy="792163"/>
          </a:xfrm>
          <a:prstGeom prst="rect">
            <a:avLst/>
          </a:prstGeom>
          <a:noFill/>
          <a:ln w="9525">
            <a:solidFill>
              <a:schemeClr val="accent5">
                <a:lumMod val="75000"/>
              </a:schemeClr>
            </a:solid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Fair Use </a:t>
            </a:r>
            <a:br>
              <a:rPr lang="en-US" dirty="0" smtClean="0">
                <a:latin typeface="Calibri" pitchFamily="34" charset="0"/>
              </a:rPr>
            </a:br>
            <a:r>
              <a:rPr lang="en-US" sz="2700" dirty="0" smtClean="0">
                <a:latin typeface="Calibri" pitchFamily="34" charset="0"/>
              </a:rPr>
              <a:t>(1 of 5)</a:t>
            </a:r>
            <a:endParaRPr lang="en-US" sz="2700" dirty="0">
              <a:latin typeface="Calibri" pitchFamily="34" charset="0"/>
            </a:endParaRPr>
          </a:p>
        </p:txBody>
      </p:sp>
      <p:sp>
        <p:nvSpPr>
          <p:cNvPr id="5" name="Rectangle 4"/>
          <p:cNvSpPr>
            <a:spLocks noGrp="1"/>
          </p:cNvSpPr>
          <p:nvPr>
            <p:ph sz="half" idx="1"/>
          </p:nvPr>
        </p:nvSpPr>
        <p:spPr>
          <a:xfrm>
            <a:off x="1371600" y="1524000"/>
            <a:ext cx="7467600" cy="5181600"/>
          </a:xfrm>
        </p:spPr>
        <p:txBody>
          <a:bodyPr>
            <a:noAutofit/>
          </a:bodyPr>
          <a:lstStyle/>
          <a:p>
            <a:r>
              <a:rPr lang="en-US" sz="2400" dirty="0" smtClean="0">
                <a:latin typeface="Calibri" pitchFamily="34" charset="0"/>
              </a:rPr>
              <a:t>The doctrine of fair use, in section 107 of the Copyright Act of 1976, addresses the needs of scholars and students by mitigating the rights of copyright ownership.</a:t>
            </a:r>
          </a:p>
          <a:p>
            <a:r>
              <a:rPr lang="en-US" sz="2300" dirty="0" smtClean="0">
                <a:solidFill>
                  <a:srgbClr val="0070C0"/>
                </a:solidFill>
                <a:latin typeface="Calibri" pitchFamily="34" charset="0"/>
              </a:rPr>
              <a:t>Fair use expressed as guidelines rather than explicit rules</a:t>
            </a:r>
          </a:p>
          <a:p>
            <a:r>
              <a:rPr lang="en-US" sz="2400" dirty="0" smtClean="0">
                <a:latin typeface="Calibri" pitchFamily="34" charset="0"/>
              </a:rPr>
              <a:t>To determine fair use, consider the following four factors:</a:t>
            </a:r>
          </a:p>
          <a:p>
            <a:pPr marL="859536" lvl="1" indent="-457200">
              <a:buFont typeface="+mj-lt"/>
              <a:buAutoNum type="arabicPeriod"/>
            </a:pPr>
            <a:r>
              <a:rPr lang="en-US" sz="2300" dirty="0" smtClean="0">
                <a:solidFill>
                  <a:srgbClr val="0070C0"/>
                </a:solidFill>
                <a:latin typeface="Calibri" pitchFamily="34" charset="0"/>
              </a:rPr>
              <a:t>Purpose of the Use</a:t>
            </a:r>
          </a:p>
          <a:p>
            <a:pPr marL="859536" lvl="1" indent="-457200">
              <a:buFont typeface="+mj-lt"/>
              <a:buAutoNum type="arabicPeriod"/>
            </a:pPr>
            <a:r>
              <a:rPr lang="en-US" sz="2300" dirty="0" smtClean="0">
                <a:solidFill>
                  <a:srgbClr val="0070C0"/>
                </a:solidFill>
                <a:latin typeface="Calibri" pitchFamily="34" charset="0"/>
              </a:rPr>
              <a:t>Nature of the Work Used</a:t>
            </a:r>
          </a:p>
          <a:p>
            <a:pPr marL="859536" lvl="1" indent="-457200">
              <a:buFont typeface="+mj-lt"/>
              <a:buAutoNum type="arabicPeriod"/>
            </a:pPr>
            <a:r>
              <a:rPr lang="en-US" sz="2300" dirty="0" smtClean="0">
                <a:solidFill>
                  <a:srgbClr val="0070C0"/>
                </a:solidFill>
                <a:latin typeface="Calibri" pitchFamily="34" charset="0"/>
              </a:rPr>
              <a:t>Amount of the Work Used</a:t>
            </a:r>
          </a:p>
          <a:p>
            <a:pPr marL="859536" lvl="1" indent="-457200">
              <a:buFont typeface="+mj-lt"/>
              <a:buAutoNum type="arabicPeriod"/>
            </a:pPr>
            <a:r>
              <a:rPr lang="en-US" sz="2300" dirty="0" smtClean="0">
                <a:solidFill>
                  <a:srgbClr val="0070C0"/>
                </a:solidFill>
                <a:latin typeface="Calibri" pitchFamily="34" charset="0"/>
              </a:rPr>
              <a:t>Effect on the Use on the Market            more info …</a:t>
            </a:r>
            <a:r>
              <a:rPr lang="en-US" dirty="0" smtClean="0"/>
              <a:t/>
            </a:r>
            <a:br>
              <a:rPr lang="en-US" dirty="0" smtClean="0"/>
            </a:br>
            <a:r>
              <a:rPr lang="en-US" dirty="0" smtClean="0"/>
              <a:t/>
            </a:r>
            <a:br>
              <a:rPr lang="en-US" dirty="0" smtClean="0"/>
            </a:br>
            <a:endParaRPr lang="en-US" dirty="0"/>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sp>
        <p:nvSpPr>
          <p:cNvPr id="9" name="Curved Down Arrow 8"/>
          <p:cNvSpPr/>
          <p:nvPr/>
        </p:nvSpPr>
        <p:spPr>
          <a:xfrm rot="2022743">
            <a:off x="8479924" y="5928336"/>
            <a:ext cx="609600" cy="381000"/>
          </a:xfrm>
          <a:prstGeom prst="curved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Slide Number Placeholder 9"/>
          <p:cNvSpPr>
            <a:spLocks noGrp="1"/>
          </p:cNvSpPr>
          <p:nvPr>
            <p:ph type="sldNum" sz="quarter" idx="12"/>
          </p:nvPr>
        </p:nvSpPr>
        <p:spPr/>
        <p:txBody>
          <a:bodyPr/>
          <a:lstStyle/>
          <a:p>
            <a:fld id="{E6EC331D-CB6E-4CAE-BD7D-1FD11E1F29F1}"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Fair Use: Rules </a:t>
            </a:r>
            <a:br>
              <a:rPr lang="en-US" dirty="0" smtClean="0">
                <a:latin typeface="Calibri" pitchFamily="34" charset="0"/>
              </a:rPr>
            </a:br>
            <a:r>
              <a:rPr lang="en-US" sz="2700" dirty="0" smtClean="0">
                <a:latin typeface="Calibri" pitchFamily="34" charset="0"/>
              </a:rPr>
              <a:t>(2 of 5)</a:t>
            </a:r>
            <a:endParaRPr lang="en-US" sz="2700" dirty="0">
              <a:latin typeface="Calibri" pitchFamily="34" charset="0"/>
            </a:endParaRPr>
          </a:p>
        </p:txBody>
      </p:sp>
      <p:sp>
        <p:nvSpPr>
          <p:cNvPr id="5" name="Rectangle 4"/>
          <p:cNvSpPr>
            <a:spLocks noGrp="1"/>
          </p:cNvSpPr>
          <p:nvPr>
            <p:ph sz="half" idx="1"/>
          </p:nvPr>
        </p:nvSpPr>
        <p:spPr>
          <a:xfrm>
            <a:off x="1435100" y="1524000"/>
            <a:ext cx="7175500" cy="4724400"/>
          </a:xfrm>
        </p:spPr>
        <p:txBody>
          <a:bodyPr>
            <a:noAutofit/>
          </a:bodyPr>
          <a:lstStyle/>
          <a:p>
            <a:pPr marL="585216" indent="-457200">
              <a:buFont typeface="+mj-lt"/>
              <a:buAutoNum type="arabicPeriod"/>
            </a:pPr>
            <a:r>
              <a:rPr lang="en-US" dirty="0" smtClean="0">
                <a:solidFill>
                  <a:srgbClr val="0070C0"/>
                </a:solidFill>
                <a:latin typeface="Calibri" pitchFamily="34" charset="0"/>
              </a:rPr>
              <a:t>Purpose and character of the Use </a:t>
            </a:r>
          </a:p>
          <a:p>
            <a:pPr marL="859536" lvl="1" indent="-457200"/>
            <a:r>
              <a:rPr lang="en-US" dirty="0" smtClean="0">
                <a:latin typeface="Calibri" pitchFamily="34" charset="0"/>
              </a:rPr>
              <a:t>Whether the copied material will be for nonprofit, educational, or commercial use</a:t>
            </a:r>
          </a:p>
          <a:p>
            <a:pPr lvl="3">
              <a:spcBef>
                <a:spcPts val="0"/>
              </a:spcBef>
            </a:pPr>
            <a:r>
              <a:rPr lang="en-US" sz="2000" dirty="0" smtClean="0">
                <a:solidFill>
                  <a:srgbClr val="0070C0"/>
                </a:solidFill>
                <a:latin typeface="Calibri" pitchFamily="34" charset="0"/>
              </a:rPr>
              <a:t>Teaching, scholarship or research </a:t>
            </a:r>
          </a:p>
          <a:p>
            <a:pPr lvl="3">
              <a:spcBef>
                <a:spcPts val="0"/>
              </a:spcBef>
            </a:pPr>
            <a:r>
              <a:rPr lang="en-US" sz="2000" dirty="0" smtClean="0">
                <a:solidFill>
                  <a:srgbClr val="0070C0"/>
                </a:solidFill>
                <a:latin typeface="Calibri" pitchFamily="34" charset="0"/>
              </a:rPr>
              <a:t>Criticism or comment on a copyrighted work</a:t>
            </a:r>
          </a:p>
          <a:p>
            <a:pPr lvl="3">
              <a:spcBef>
                <a:spcPts val="0"/>
              </a:spcBef>
            </a:pPr>
            <a:r>
              <a:rPr lang="en-US" sz="2000" dirty="0" smtClean="0">
                <a:solidFill>
                  <a:srgbClr val="0070C0"/>
                </a:solidFill>
                <a:latin typeface="Calibri" pitchFamily="34" charset="0"/>
              </a:rPr>
              <a:t>News reporting</a:t>
            </a:r>
          </a:p>
          <a:p>
            <a:pPr marL="859536" lvl="1" indent="-457200"/>
            <a:endParaRPr lang="en-US" dirty="0" smtClean="0">
              <a:latin typeface="Calibri" pitchFamily="34" charset="0"/>
            </a:endParaRPr>
          </a:p>
          <a:p>
            <a:pPr marL="585216" indent="-457200">
              <a:buFont typeface="+mj-lt"/>
              <a:buAutoNum type="arabicPeriod"/>
            </a:pPr>
            <a:r>
              <a:rPr lang="en-US" dirty="0" smtClean="0">
                <a:solidFill>
                  <a:srgbClr val="0070C0"/>
                </a:solidFill>
                <a:latin typeface="Calibri" pitchFamily="34" charset="0"/>
              </a:rPr>
              <a:t>Nature of the Work Used </a:t>
            </a:r>
          </a:p>
          <a:p>
            <a:pPr marL="859536" lvl="1" indent="-457200"/>
            <a:r>
              <a:rPr lang="en-US" dirty="0" smtClean="0">
                <a:latin typeface="Calibri" pitchFamily="34" charset="0"/>
              </a:rPr>
              <a:t>Special consideration given to the distinction between a creative work and an informational work</a:t>
            </a:r>
            <a:endParaRPr lang="en-US" dirty="0" smtClean="0"/>
          </a:p>
          <a:p>
            <a:pPr marL="859536" lvl="1" indent="-457200"/>
            <a:endParaRPr lang="en-US" dirty="0" smtClean="0">
              <a:latin typeface="Calibri" pitchFamily="34" charset="0"/>
            </a:endParaRPr>
          </a:p>
          <a:p>
            <a:pPr marL="585216" indent="-457200">
              <a:buFont typeface="+mj-lt"/>
              <a:buAutoNum type="arabicPeriod"/>
            </a:pPr>
            <a:endParaRPr lang="en-US" dirty="0" smtClean="0">
              <a:latin typeface="Calibri" pitchFamily="34" charset="0"/>
            </a:endParaRPr>
          </a:p>
          <a:p>
            <a:pPr marL="585216" indent="-457200">
              <a:buFont typeface="+mj-lt"/>
              <a:buAutoNum type="arabicPeriod"/>
            </a:pPr>
            <a:r>
              <a:rPr lang="en-US" dirty="0" smtClean="0"/>
              <a:t/>
            </a:r>
            <a:br>
              <a:rPr lang="en-US" dirty="0" smtClean="0"/>
            </a:br>
            <a:r>
              <a:rPr lang="en-US" dirty="0" smtClean="0"/>
              <a:t/>
            </a:r>
            <a:br>
              <a:rPr lang="en-US" dirty="0" smtClean="0"/>
            </a:br>
            <a:endParaRPr lang="en-US" dirty="0"/>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sp>
        <p:nvSpPr>
          <p:cNvPr id="9" name="Slide Number Placeholder 8"/>
          <p:cNvSpPr>
            <a:spLocks noGrp="1"/>
          </p:cNvSpPr>
          <p:nvPr>
            <p:ph type="sldNum" sz="quarter" idx="12"/>
          </p:nvPr>
        </p:nvSpPr>
        <p:spPr/>
        <p:txBody>
          <a:bodyPr/>
          <a:lstStyle/>
          <a:p>
            <a:fld id="{E6EC331D-CB6E-4CAE-BD7D-1FD11E1F29F1}"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Fair Use: Rules </a:t>
            </a:r>
            <a:br>
              <a:rPr lang="en-US" dirty="0" smtClean="0">
                <a:latin typeface="Calibri" pitchFamily="34" charset="0"/>
              </a:rPr>
            </a:br>
            <a:r>
              <a:rPr lang="en-US" sz="2700" dirty="0" smtClean="0">
                <a:latin typeface="Calibri" pitchFamily="34" charset="0"/>
              </a:rPr>
              <a:t>(3 of 5)</a:t>
            </a:r>
            <a:endParaRPr lang="en-US" sz="2700" dirty="0">
              <a:latin typeface="Calibri" pitchFamily="34" charset="0"/>
            </a:endParaRPr>
          </a:p>
        </p:txBody>
      </p:sp>
      <p:sp>
        <p:nvSpPr>
          <p:cNvPr id="5" name="Rectangle 4"/>
          <p:cNvSpPr>
            <a:spLocks noGrp="1"/>
          </p:cNvSpPr>
          <p:nvPr>
            <p:ph sz="half" idx="1"/>
          </p:nvPr>
        </p:nvSpPr>
        <p:spPr>
          <a:xfrm>
            <a:off x="1435100" y="1600200"/>
            <a:ext cx="7023100" cy="5029200"/>
          </a:xfrm>
        </p:spPr>
        <p:txBody>
          <a:bodyPr>
            <a:noAutofit/>
          </a:bodyPr>
          <a:lstStyle/>
          <a:p>
            <a:pPr marL="642366" indent="-514350">
              <a:buFont typeface="+mj-lt"/>
              <a:buAutoNum type="arabicPeriod" startAt="3"/>
            </a:pPr>
            <a:r>
              <a:rPr lang="en-US" dirty="0" smtClean="0">
                <a:solidFill>
                  <a:srgbClr val="0070C0"/>
                </a:solidFill>
                <a:latin typeface="Calibri" pitchFamily="34" charset="0"/>
              </a:rPr>
              <a:t>Amount, substantiality or portion of Used</a:t>
            </a:r>
          </a:p>
          <a:p>
            <a:pPr marL="859536" lvl="1" indent="-457200"/>
            <a:r>
              <a:rPr lang="en-US" dirty="0" smtClean="0">
                <a:latin typeface="Calibri" pitchFamily="34" charset="0"/>
              </a:rPr>
              <a:t>The proportion of the larger work that is copied and used, and significance of the copied portion</a:t>
            </a:r>
          </a:p>
          <a:p>
            <a:pPr marL="642366" indent="-514350">
              <a:buFont typeface="+mj-lt"/>
              <a:buAutoNum type="arabicPeriod" startAt="3"/>
            </a:pPr>
            <a:endParaRPr lang="en-US" sz="800" dirty="0" smtClean="0"/>
          </a:p>
          <a:p>
            <a:pPr marL="585216" indent="-457200">
              <a:buFont typeface="+mj-lt"/>
              <a:buAutoNum type="arabicPeriod" startAt="3"/>
            </a:pPr>
            <a:r>
              <a:rPr lang="en-US" dirty="0" smtClean="0">
                <a:solidFill>
                  <a:srgbClr val="0070C0"/>
                </a:solidFill>
                <a:latin typeface="Calibri" pitchFamily="34" charset="0"/>
              </a:rPr>
              <a:t>Effect on the Use on the Market</a:t>
            </a:r>
          </a:p>
          <a:p>
            <a:pPr marL="859536" lvl="1" indent="-457200"/>
            <a:r>
              <a:rPr lang="en-US" sz="2300" dirty="0" smtClean="0">
                <a:solidFill>
                  <a:srgbClr val="0070C0"/>
                </a:solidFill>
                <a:latin typeface="Calibri" pitchFamily="34" charset="0"/>
              </a:rPr>
              <a:t>Most critical factor in determining fair use</a:t>
            </a:r>
          </a:p>
          <a:p>
            <a:pPr marL="859536" lvl="1" indent="-457200"/>
            <a:r>
              <a:rPr lang="en-US" sz="2300" dirty="0" smtClean="0">
                <a:latin typeface="Calibri" pitchFamily="34" charset="0"/>
              </a:rPr>
              <a:t>Serves as the basic principle from which the other three factors are derived </a:t>
            </a:r>
          </a:p>
          <a:p>
            <a:pPr marL="859536" lvl="1" indent="-457200"/>
            <a:r>
              <a:rPr lang="en-US" sz="2300" dirty="0" smtClean="0">
                <a:latin typeface="Calibri" pitchFamily="34" charset="0"/>
              </a:rPr>
              <a:t>If the reproduction of a copyrighted work reduces the potential market, sales &amp; potential profits of the copyright owner, use is </a:t>
            </a:r>
            <a:r>
              <a:rPr lang="en-US" sz="2300" dirty="0" smtClean="0">
                <a:solidFill>
                  <a:srgbClr val="0070C0"/>
                </a:solidFill>
                <a:latin typeface="Calibri" pitchFamily="34" charset="0"/>
              </a:rPr>
              <a:t>unlikely</a:t>
            </a:r>
            <a:r>
              <a:rPr lang="en-US" sz="2300" dirty="0" smtClean="0">
                <a:latin typeface="Calibri" pitchFamily="34" charset="0"/>
              </a:rPr>
              <a:t> to be Fair Use</a:t>
            </a:r>
            <a:r>
              <a:rPr lang="en-US" dirty="0" smtClean="0"/>
              <a:t/>
            </a:r>
            <a:br>
              <a:rPr lang="en-US" dirty="0" smtClean="0"/>
            </a:br>
            <a:r>
              <a:rPr lang="en-US" dirty="0" smtClean="0"/>
              <a:t/>
            </a:r>
            <a:br>
              <a:rPr lang="en-US" dirty="0" smtClean="0"/>
            </a:br>
            <a:endParaRPr lang="en-US" dirty="0"/>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sp>
        <p:nvSpPr>
          <p:cNvPr id="9" name="Slide Number Placeholder 8"/>
          <p:cNvSpPr>
            <a:spLocks noGrp="1"/>
          </p:cNvSpPr>
          <p:nvPr>
            <p:ph type="sldNum" sz="quarter" idx="12"/>
          </p:nvPr>
        </p:nvSpPr>
        <p:spPr/>
        <p:txBody>
          <a:bodyPr/>
          <a:lstStyle/>
          <a:p>
            <a:fld id="{E6EC331D-CB6E-4CAE-BD7D-1FD11E1F29F1}"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bri" pitchFamily="34" charset="0"/>
              </a:rPr>
              <a:t>Fair Use: Guidelines</a:t>
            </a:r>
            <a:br>
              <a:rPr lang="en-US" sz="4000" dirty="0" smtClean="0">
                <a:latin typeface="Calibri" pitchFamily="34" charset="0"/>
              </a:rPr>
            </a:br>
            <a:r>
              <a:rPr lang="en-US" sz="2400" dirty="0" smtClean="0">
                <a:latin typeface="Calibri" pitchFamily="34" charset="0"/>
              </a:rPr>
              <a:t>(4 of 5)</a:t>
            </a:r>
            <a:endParaRPr lang="en-US" sz="4000" dirty="0">
              <a:latin typeface="Calibri" pitchFamily="34" charset="0"/>
            </a:endParaRPr>
          </a:p>
        </p:txBody>
      </p:sp>
      <p:sp>
        <p:nvSpPr>
          <p:cNvPr id="3" name="Content Placeholder 2"/>
          <p:cNvSpPr>
            <a:spLocks noGrp="1"/>
          </p:cNvSpPr>
          <p:nvPr>
            <p:ph sz="half" idx="1"/>
          </p:nvPr>
        </p:nvSpPr>
        <p:spPr>
          <a:xfrm>
            <a:off x="1435608" y="1524000"/>
            <a:ext cx="7174992" cy="4663440"/>
          </a:xfrm>
        </p:spPr>
        <p:txBody>
          <a:bodyPr>
            <a:normAutofit fontScale="25000" lnSpcReduction="20000"/>
          </a:bodyPr>
          <a:lstStyle/>
          <a:p>
            <a:r>
              <a:rPr lang="en-US" sz="11200" dirty="0" smtClean="0">
                <a:latin typeface="Calibri" pitchFamily="34" charset="0"/>
              </a:rPr>
              <a:t>Motion Media  </a:t>
            </a:r>
          </a:p>
          <a:p>
            <a:pPr lvl="1"/>
            <a:r>
              <a:rPr lang="en-US" sz="8800" dirty="0" smtClean="0">
                <a:solidFill>
                  <a:srgbClr val="0070C0"/>
                </a:solidFill>
                <a:latin typeface="Calibri" pitchFamily="34" charset="0"/>
              </a:rPr>
              <a:t>Up to 10% or 3 minutes of a source, whichever is less</a:t>
            </a:r>
          </a:p>
          <a:p>
            <a:r>
              <a:rPr lang="en-US" sz="11200" dirty="0" smtClean="0">
                <a:latin typeface="Calibri" pitchFamily="34" charset="0"/>
              </a:rPr>
              <a:t>Text</a:t>
            </a:r>
          </a:p>
          <a:p>
            <a:pPr lvl="1"/>
            <a:r>
              <a:rPr lang="en-US" sz="8800" dirty="0" smtClean="0">
                <a:solidFill>
                  <a:srgbClr val="0070C0"/>
                </a:solidFill>
                <a:latin typeface="Calibri" pitchFamily="34" charset="0"/>
              </a:rPr>
              <a:t>Up to 10% or 1000 words, whichever is less </a:t>
            </a:r>
          </a:p>
          <a:p>
            <a:pPr lvl="1"/>
            <a:r>
              <a:rPr lang="en-US" sz="8800" dirty="0" smtClean="0">
                <a:solidFill>
                  <a:srgbClr val="0070C0"/>
                </a:solidFill>
                <a:latin typeface="Calibri" pitchFamily="34" charset="0"/>
              </a:rPr>
              <a:t>An entire poem of less than 250 words, not more than 3 poems or excerpts by one poet</a:t>
            </a:r>
          </a:p>
          <a:p>
            <a:pPr lvl="1"/>
            <a:r>
              <a:rPr lang="en-US" sz="8800" dirty="0" smtClean="0">
                <a:solidFill>
                  <a:srgbClr val="0070C0"/>
                </a:solidFill>
                <a:latin typeface="Calibri" pitchFamily="34" charset="0"/>
              </a:rPr>
              <a:t>No more than 5 poems or excerpts from one anthology</a:t>
            </a:r>
          </a:p>
          <a:p>
            <a:r>
              <a:rPr lang="en-US" sz="11200" dirty="0" smtClean="0">
                <a:latin typeface="Calibri" pitchFamily="34" charset="0"/>
              </a:rPr>
              <a:t>Music, Lyrics, Music Video</a:t>
            </a:r>
          </a:p>
          <a:p>
            <a:pPr lvl="1"/>
            <a:r>
              <a:rPr lang="en-US" sz="8800" dirty="0" smtClean="0">
                <a:solidFill>
                  <a:srgbClr val="0070C0"/>
                </a:solidFill>
                <a:latin typeface="Calibri" pitchFamily="34" charset="0"/>
              </a:rPr>
              <a:t>Up to 10%, not more than 30 seconds total from an individual work</a:t>
            </a:r>
          </a:p>
          <a:p>
            <a:endParaRPr lang="en-US" sz="2400" dirty="0">
              <a:latin typeface="Calibri" pitchFamily="34" charset="0"/>
            </a:endParaRP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E6EC331D-CB6E-4CAE-BD7D-1FD11E1F29F1}"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bri" pitchFamily="34" charset="0"/>
              </a:rPr>
              <a:t>Fair Use: Guidelines </a:t>
            </a:r>
            <a:br>
              <a:rPr lang="en-US" sz="4000" dirty="0" smtClean="0">
                <a:latin typeface="Calibri" pitchFamily="34" charset="0"/>
              </a:rPr>
            </a:br>
            <a:r>
              <a:rPr lang="en-US" sz="2400" dirty="0" smtClean="0">
                <a:latin typeface="Calibri" pitchFamily="34" charset="0"/>
              </a:rPr>
              <a:t>(5 of 5)</a:t>
            </a:r>
            <a:endParaRPr lang="en-US" sz="4000" dirty="0">
              <a:latin typeface="Calibri" pitchFamily="34" charset="0"/>
            </a:endParaRPr>
          </a:p>
        </p:txBody>
      </p:sp>
      <p:sp>
        <p:nvSpPr>
          <p:cNvPr id="3" name="Content Placeholder 2"/>
          <p:cNvSpPr>
            <a:spLocks noGrp="1"/>
          </p:cNvSpPr>
          <p:nvPr>
            <p:ph sz="half" idx="1"/>
          </p:nvPr>
        </p:nvSpPr>
        <p:spPr>
          <a:xfrm>
            <a:off x="1435608" y="1524000"/>
            <a:ext cx="7098792" cy="5029200"/>
          </a:xfrm>
        </p:spPr>
        <p:txBody>
          <a:bodyPr>
            <a:normAutofit fontScale="85000" lnSpcReduction="10000"/>
          </a:bodyPr>
          <a:lstStyle/>
          <a:p>
            <a:r>
              <a:rPr lang="en-US" sz="3300" dirty="0" smtClean="0">
                <a:latin typeface="Calibri" pitchFamily="34" charset="0"/>
              </a:rPr>
              <a:t>Illustrations, Photographs</a:t>
            </a:r>
          </a:p>
          <a:p>
            <a:pPr lvl="1"/>
            <a:r>
              <a:rPr lang="en-US" sz="2600" dirty="0" smtClean="0">
                <a:solidFill>
                  <a:srgbClr val="0070C0"/>
                </a:solidFill>
                <a:latin typeface="Calibri" pitchFamily="34" charset="0"/>
              </a:rPr>
              <a:t>Not more than 5 images by one artist or photographer. </a:t>
            </a:r>
          </a:p>
          <a:p>
            <a:pPr lvl="1"/>
            <a:r>
              <a:rPr lang="en-US" sz="2600" dirty="0" smtClean="0">
                <a:solidFill>
                  <a:srgbClr val="0070C0"/>
                </a:solidFill>
                <a:latin typeface="Calibri" pitchFamily="34" charset="0"/>
              </a:rPr>
              <a:t>No more than 10% or 15 images, whichever is less, from any single published work</a:t>
            </a:r>
          </a:p>
          <a:p>
            <a:r>
              <a:rPr lang="en-US" sz="3300" dirty="0" smtClean="0">
                <a:latin typeface="Calibri" pitchFamily="34" charset="0"/>
              </a:rPr>
              <a:t>Photocopying of Printed Materials</a:t>
            </a:r>
          </a:p>
          <a:p>
            <a:pPr lvl="1"/>
            <a:r>
              <a:rPr lang="en-US" sz="2600" dirty="0" smtClean="0">
                <a:solidFill>
                  <a:srgbClr val="0070C0"/>
                </a:solidFill>
                <a:latin typeface="Calibri" pitchFamily="34" charset="0"/>
              </a:rPr>
              <a:t>One chapter from a book</a:t>
            </a:r>
          </a:p>
          <a:p>
            <a:pPr lvl="1"/>
            <a:r>
              <a:rPr lang="en-US" sz="2600" dirty="0" smtClean="0">
                <a:solidFill>
                  <a:srgbClr val="0070C0"/>
                </a:solidFill>
                <a:latin typeface="Calibri" pitchFamily="34" charset="0"/>
              </a:rPr>
              <a:t>One article from a journal issue or newspaper</a:t>
            </a:r>
          </a:p>
          <a:p>
            <a:pPr lvl="1"/>
            <a:r>
              <a:rPr lang="en-US" sz="2600" dirty="0" smtClean="0">
                <a:solidFill>
                  <a:srgbClr val="0070C0"/>
                </a:solidFill>
                <a:latin typeface="Calibri" pitchFamily="34" charset="0"/>
              </a:rPr>
              <a:t>Multiple excerpts from a single book or journal issue  </a:t>
            </a:r>
            <a:r>
              <a:rPr lang="en-US" sz="2400" dirty="0" smtClean="0">
                <a:solidFill>
                  <a:srgbClr val="0070C0"/>
                </a:solidFill>
                <a:latin typeface="Calibri" pitchFamily="34" charset="0"/>
              </a:rPr>
              <a:t>(10% or less of the total)</a:t>
            </a:r>
          </a:p>
          <a:p>
            <a:pPr lvl="1"/>
            <a:r>
              <a:rPr lang="en-US" sz="2600" dirty="0" smtClean="0">
                <a:solidFill>
                  <a:srgbClr val="0070C0"/>
                </a:solidFill>
                <a:latin typeface="Calibri" pitchFamily="34" charset="0"/>
              </a:rPr>
              <a:t>A short story, short essay, or short poem</a:t>
            </a:r>
          </a:p>
          <a:p>
            <a:pPr lvl="1"/>
            <a:r>
              <a:rPr lang="en-US" sz="2600" dirty="0" smtClean="0">
                <a:solidFill>
                  <a:srgbClr val="0070C0"/>
                </a:solidFill>
                <a:latin typeface="Calibri" pitchFamily="34" charset="0"/>
              </a:rPr>
              <a:t>A chart, diagram, drawing, graph, cartoon, or picture</a:t>
            </a:r>
            <a:endParaRPr lang="en-US" dirty="0" smtClean="0">
              <a:solidFill>
                <a:srgbClr val="0070C0"/>
              </a:solidFill>
              <a:latin typeface="Calibri" pitchFamily="34" charset="0"/>
            </a:endParaRPr>
          </a:p>
          <a:p>
            <a:pPr lvl="1"/>
            <a:endParaRPr lang="en-US" sz="8000" dirty="0" smtClean="0">
              <a:latin typeface="Calibri" pitchFamily="34" charset="0"/>
            </a:endParaRPr>
          </a:p>
          <a:p>
            <a:endParaRPr lang="en-US" sz="2400" dirty="0">
              <a:latin typeface="Calibri" pitchFamily="34" charset="0"/>
            </a:endParaRP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E6EC331D-CB6E-4CAE-BD7D-1FD11E1F29F1}"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lstStyle/>
          <a:p>
            <a:r>
              <a:rPr lang="en-US" dirty="0" smtClean="0">
                <a:latin typeface="Calibri" pitchFamily="34" charset="0"/>
              </a:rPr>
              <a:t>TEACH Act </a:t>
            </a:r>
            <a:br>
              <a:rPr lang="en-US" dirty="0" smtClean="0">
                <a:latin typeface="Calibri" pitchFamily="34" charset="0"/>
              </a:rPr>
            </a:br>
            <a:r>
              <a:rPr lang="en-US" sz="2400" dirty="0" smtClean="0">
                <a:latin typeface="Calibri" pitchFamily="34" charset="0"/>
              </a:rPr>
              <a:t>(1 of 4)</a:t>
            </a:r>
            <a:endParaRPr lang="en-US" sz="2400" dirty="0">
              <a:latin typeface="Calibri" pitchFamily="34" charset="0"/>
            </a:endParaRPr>
          </a:p>
        </p:txBody>
      </p:sp>
      <p:sp>
        <p:nvSpPr>
          <p:cNvPr id="5" name="Rectangle 4"/>
          <p:cNvSpPr>
            <a:spLocks noGrp="1"/>
          </p:cNvSpPr>
          <p:nvPr>
            <p:ph sz="half" idx="1"/>
          </p:nvPr>
        </p:nvSpPr>
        <p:spPr>
          <a:xfrm>
            <a:off x="1435100" y="1524000"/>
            <a:ext cx="7404100" cy="4876800"/>
          </a:xfrm>
        </p:spPr>
        <p:txBody>
          <a:bodyPr>
            <a:normAutofit fontScale="70000" lnSpcReduction="20000"/>
          </a:bodyPr>
          <a:lstStyle/>
          <a:p>
            <a:r>
              <a:rPr lang="en-US" sz="3800" dirty="0" smtClean="0">
                <a:latin typeface="Calibri" pitchFamily="34" charset="0"/>
              </a:rPr>
              <a:t>Technology, Education and Copyright Harmonization Act of 2002</a:t>
            </a:r>
          </a:p>
          <a:p>
            <a:pPr lvl="1"/>
            <a:r>
              <a:rPr lang="en-US" sz="3100" dirty="0" smtClean="0">
                <a:solidFill>
                  <a:srgbClr val="0070C0"/>
                </a:solidFill>
                <a:latin typeface="Calibri" pitchFamily="34" charset="0"/>
              </a:rPr>
              <a:t>Update to the copyright law; </a:t>
            </a:r>
          </a:p>
          <a:p>
            <a:pPr lvl="1"/>
            <a:r>
              <a:rPr lang="en-US" sz="3100" dirty="0" smtClean="0">
                <a:solidFill>
                  <a:srgbClr val="0070C0"/>
                </a:solidFill>
                <a:latin typeface="Calibri" pitchFamily="34" charset="0"/>
              </a:rPr>
              <a:t>Act of United Stated Congress, signed into law by President Bush on 11/02/02</a:t>
            </a:r>
          </a:p>
          <a:p>
            <a:pPr lvl="1"/>
            <a:r>
              <a:rPr lang="en-US" sz="3100" dirty="0" smtClean="0">
                <a:solidFill>
                  <a:srgbClr val="0070C0"/>
                </a:solidFill>
                <a:latin typeface="Calibri" pitchFamily="34" charset="0"/>
              </a:rPr>
              <a:t>Repeal of the earlier version of Section 110(2)</a:t>
            </a:r>
          </a:p>
          <a:p>
            <a:pPr lvl="3"/>
            <a:endParaRPr lang="en-US" sz="2500" dirty="0" smtClean="0">
              <a:solidFill>
                <a:srgbClr val="0070C0"/>
              </a:solidFill>
              <a:latin typeface="Calibri" pitchFamily="34" charset="0"/>
            </a:endParaRPr>
          </a:p>
          <a:p>
            <a:r>
              <a:rPr lang="en-US" sz="3300" dirty="0" smtClean="0">
                <a:latin typeface="Calibri" pitchFamily="34" charset="0"/>
              </a:rPr>
              <a:t>Permits teachers and students of accredited, nonprofit educational institutions to transmit performances and displays of copyrighted works without obtaining permission from the copyright holder in certain circumstances for distance education purposes.           </a:t>
            </a:r>
            <a:r>
              <a:rPr lang="en-US" sz="3300" dirty="0" smtClean="0">
                <a:solidFill>
                  <a:srgbClr val="0070C0"/>
                </a:solidFill>
                <a:latin typeface="Calibri" pitchFamily="34" charset="0"/>
              </a:rPr>
              <a:t> </a:t>
            </a:r>
          </a:p>
          <a:p>
            <a:endParaRPr lang="en-US" sz="2400" dirty="0" smtClean="0">
              <a:latin typeface="Calibri" pitchFamily="34" charset="0"/>
            </a:endParaRPr>
          </a:p>
          <a:p>
            <a:pPr lvl="1"/>
            <a:endParaRPr lang="en-US" sz="3400" dirty="0" smtClean="0">
              <a:latin typeface="Calibri" pitchFamily="34" charset="0"/>
            </a:endParaRPr>
          </a:p>
          <a:p>
            <a:pPr lvl="1"/>
            <a:endParaRPr lang="en-US" sz="5100" dirty="0" smtClean="0">
              <a:latin typeface="Calibri" pitchFamily="34" charset="0"/>
            </a:endParaRPr>
          </a:p>
          <a:p>
            <a:pPr lvl="1"/>
            <a:endParaRPr lang="en-US" sz="5100" dirty="0" smtClean="0">
              <a:latin typeface="Calibri" pitchFamily="34" charset="0"/>
            </a:endParaRPr>
          </a:p>
          <a:p>
            <a:endParaRPr lang="en-US" dirty="0"/>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pic>
        <p:nvPicPr>
          <p:cNvPr id="9" name="Picture 2"/>
          <p:cNvPicPr>
            <a:picLocks noChangeAspect="1" noChangeArrowheads="1"/>
          </p:cNvPicPr>
          <p:nvPr/>
        </p:nvPicPr>
        <p:blipFill>
          <a:blip r:embed="rId4"/>
          <a:srcRect/>
          <a:stretch>
            <a:fillRect/>
          </a:stretch>
        </p:blipFill>
        <p:spPr bwMode="auto">
          <a:xfrm>
            <a:off x="129196" y="5410200"/>
            <a:ext cx="1580104" cy="1211263"/>
          </a:xfrm>
          <a:prstGeom prst="rect">
            <a:avLst/>
          </a:prstGeom>
          <a:noFill/>
          <a:ln w="9525">
            <a:solidFill>
              <a:schemeClr val="tx1"/>
            </a:solid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lstStyle/>
          <a:p>
            <a:r>
              <a:rPr lang="en-US" dirty="0" smtClean="0">
                <a:latin typeface="Calibri" pitchFamily="34" charset="0"/>
              </a:rPr>
              <a:t>TEACH Act </a:t>
            </a:r>
            <a:br>
              <a:rPr lang="en-US" dirty="0" smtClean="0">
                <a:latin typeface="Calibri" pitchFamily="34" charset="0"/>
              </a:rPr>
            </a:br>
            <a:r>
              <a:rPr lang="en-US" sz="2400" dirty="0" smtClean="0">
                <a:latin typeface="Calibri" pitchFamily="34" charset="0"/>
              </a:rPr>
              <a:t>(2 of 4)</a:t>
            </a:r>
            <a:endParaRPr lang="en-US" sz="2400" dirty="0">
              <a:latin typeface="Calibri" pitchFamily="34" charset="0"/>
            </a:endParaRPr>
          </a:p>
        </p:txBody>
      </p:sp>
      <p:sp>
        <p:nvSpPr>
          <p:cNvPr id="5" name="Rectangle 4"/>
          <p:cNvSpPr>
            <a:spLocks noGrp="1"/>
          </p:cNvSpPr>
          <p:nvPr>
            <p:ph sz="half" idx="1"/>
          </p:nvPr>
        </p:nvSpPr>
        <p:spPr>
          <a:xfrm>
            <a:off x="1435100" y="1524000"/>
            <a:ext cx="7480300" cy="4953000"/>
          </a:xfrm>
        </p:spPr>
        <p:txBody>
          <a:bodyPr>
            <a:normAutofit/>
          </a:bodyPr>
          <a:lstStyle/>
          <a:p>
            <a:r>
              <a:rPr lang="en-US" dirty="0" smtClean="0">
                <a:latin typeface="Calibri" pitchFamily="34" charset="0"/>
              </a:rPr>
              <a:t>Enhancements</a:t>
            </a:r>
          </a:p>
          <a:p>
            <a:pPr lvl="1"/>
            <a:r>
              <a:rPr lang="en-US" dirty="0" smtClean="0">
                <a:solidFill>
                  <a:srgbClr val="0070C0"/>
                </a:solidFill>
                <a:latin typeface="Calibri" pitchFamily="34" charset="0"/>
              </a:rPr>
              <a:t>Expanded range of allowed works</a:t>
            </a:r>
          </a:p>
          <a:p>
            <a:pPr lvl="1"/>
            <a:r>
              <a:rPr lang="en-US" dirty="0" smtClean="0">
                <a:solidFill>
                  <a:srgbClr val="0070C0"/>
                </a:solidFill>
                <a:latin typeface="Calibri" pitchFamily="34" charset="0"/>
              </a:rPr>
              <a:t>Expansion of receiving locations</a:t>
            </a:r>
          </a:p>
          <a:p>
            <a:pPr lvl="1"/>
            <a:r>
              <a:rPr lang="en-US" dirty="0" smtClean="0">
                <a:solidFill>
                  <a:srgbClr val="0070C0"/>
                </a:solidFill>
                <a:latin typeface="Calibri" pitchFamily="34" charset="0"/>
              </a:rPr>
              <a:t>Storage of transmitted content</a:t>
            </a:r>
          </a:p>
          <a:p>
            <a:pPr lvl="1"/>
            <a:r>
              <a:rPr lang="en-US" dirty="0" smtClean="0">
                <a:solidFill>
                  <a:srgbClr val="0070C0"/>
                </a:solidFill>
                <a:latin typeface="Calibri" pitchFamily="34" charset="0"/>
              </a:rPr>
              <a:t>Digitizing of analog works</a:t>
            </a:r>
          </a:p>
          <a:p>
            <a:endParaRPr lang="en-US" dirty="0" smtClean="0"/>
          </a:p>
          <a:p>
            <a:r>
              <a:rPr lang="en-US" sz="2400" dirty="0" smtClean="0">
                <a:latin typeface="Calibri" pitchFamily="34" charset="0"/>
              </a:rPr>
              <a:t>Allows an instructor to distribute materials online in the quantity and of the character that he or she would otherwise have used during a face to face class. </a:t>
            </a:r>
          </a:p>
          <a:p>
            <a:endParaRPr lang="en-US" sz="2400" dirty="0" smtClean="0">
              <a:latin typeface="Calibri" pitchFamily="34" charset="0"/>
            </a:endParaRPr>
          </a:p>
          <a:p>
            <a:endParaRPr lang="en-US" sz="2400" dirty="0">
              <a:latin typeface="Calibri" pitchFamily="34" charset="0"/>
            </a:endParaRPr>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152400" y="5466522"/>
            <a:ext cx="1676400" cy="1239078"/>
          </a:xfrm>
          <a:prstGeom prst="rect">
            <a:avLst/>
          </a:prstGeom>
          <a:noFill/>
          <a:ln w="9525">
            <a:solidFill>
              <a:schemeClr val="tx1"/>
            </a:solid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lstStyle/>
          <a:p>
            <a:r>
              <a:rPr lang="en-US" dirty="0" smtClean="0">
                <a:latin typeface="Calibri" pitchFamily="34" charset="0"/>
              </a:rPr>
              <a:t>TEACH Act </a:t>
            </a:r>
            <a:br>
              <a:rPr lang="en-US" dirty="0" smtClean="0">
                <a:latin typeface="Calibri" pitchFamily="34" charset="0"/>
              </a:rPr>
            </a:br>
            <a:r>
              <a:rPr lang="en-US" sz="2400" dirty="0" smtClean="0">
                <a:latin typeface="Calibri" pitchFamily="34" charset="0"/>
              </a:rPr>
              <a:t>(3 of 4) </a:t>
            </a:r>
            <a:endParaRPr lang="en-US" sz="2400" dirty="0">
              <a:latin typeface="Calibri" pitchFamily="34" charset="0"/>
            </a:endParaRPr>
          </a:p>
        </p:txBody>
      </p:sp>
      <p:sp>
        <p:nvSpPr>
          <p:cNvPr id="5" name="Rectangle 4"/>
          <p:cNvSpPr>
            <a:spLocks noGrp="1"/>
          </p:cNvSpPr>
          <p:nvPr>
            <p:ph sz="half" idx="1"/>
          </p:nvPr>
        </p:nvSpPr>
        <p:spPr>
          <a:xfrm>
            <a:off x="1435100" y="1524000"/>
            <a:ext cx="7251700" cy="5105400"/>
          </a:xfrm>
        </p:spPr>
        <p:txBody>
          <a:bodyPr>
            <a:noAutofit/>
          </a:bodyPr>
          <a:lstStyle/>
          <a:p>
            <a:r>
              <a:rPr lang="en-US" dirty="0" smtClean="0">
                <a:latin typeface="Calibri" pitchFamily="34" charset="0"/>
              </a:rPr>
              <a:t>Requirements</a:t>
            </a:r>
          </a:p>
          <a:p>
            <a:pPr lvl="1"/>
            <a:r>
              <a:rPr lang="en-US" sz="2300" dirty="0" smtClean="0">
                <a:latin typeface="Calibri" pitchFamily="34" charset="0"/>
              </a:rPr>
              <a:t>Must be a government body or an </a:t>
            </a:r>
            <a:r>
              <a:rPr lang="en-US" sz="2300" dirty="0" smtClean="0">
                <a:solidFill>
                  <a:srgbClr val="0070C0"/>
                </a:solidFill>
                <a:latin typeface="Calibri" pitchFamily="34" charset="0"/>
              </a:rPr>
              <a:t>accredited nonprofit educational institution</a:t>
            </a:r>
          </a:p>
          <a:p>
            <a:pPr lvl="1"/>
            <a:r>
              <a:rPr lang="en-US" sz="2300" dirty="0" smtClean="0">
                <a:solidFill>
                  <a:srgbClr val="0070C0"/>
                </a:solidFill>
                <a:latin typeface="Calibri" pitchFamily="34" charset="0"/>
              </a:rPr>
              <a:t>Institute policies </a:t>
            </a:r>
            <a:r>
              <a:rPr lang="en-US" sz="2300" dirty="0" smtClean="0">
                <a:latin typeface="Calibri" pitchFamily="34" charset="0"/>
              </a:rPr>
              <a:t>regarding copyright</a:t>
            </a:r>
          </a:p>
          <a:p>
            <a:pPr lvl="1"/>
            <a:r>
              <a:rPr lang="en-US" sz="2300" dirty="0" smtClean="0">
                <a:solidFill>
                  <a:srgbClr val="0070C0"/>
                </a:solidFill>
                <a:latin typeface="Calibri" pitchFamily="34" charset="0"/>
              </a:rPr>
              <a:t>Provide informational materials </a:t>
            </a:r>
            <a:r>
              <a:rPr lang="en-US" sz="2300" dirty="0" smtClean="0">
                <a:latin typeface="Calibri" pitchFamily="34" charset="0"/>
              </a:rPr>
              <a:t>regarding copyright</a:t>
            </a:r>
          </a:p>
          <a:p>
            <a:pPr lvl="1"/>
            <a:r>
              <a:rPr lang="en-US" sz="2300" dirty="0" smtClean="0">
                <a:solidFill>
                  <a:srgbClr val="0070C0"/>
                </a:solidFill>
                <a:latin typeface="Calibri" pitchFamily="34" charset="0"/>
              </a:rPr>
              <a:t>Provide notice to students </a:t>
            </a:r>
            <a:r>
              <a:rPr lang="en-US" sz="2300" dirty="0" smtClean="0">
                <a:latin typeface="Calibri" pitchFamily="34" charset="0"/>
              </a:rPr>
              <a:t>regarding copyright</a:t>
            </a:r>
          </a:p>
          <a:p>
            <a:pPr lvl="1"/>
            <a:r>
              <a:rPr lang="en-US" sz="2300" dirty="0" smtClean="0">
                <a:latin typeface="Calibri" pitchFamily="34" charset="0"/>
              </a:rPr>
              <a:t>Transmission of </a:t>
            </a:r>
            <a:r>
              <a:rPr lang="en-US" sz="2300" dirty="0" smtClean="0">
                <a:solidFill>
                  <a:srgbClr val="0070C0"/>
                </a:solidFill>
                <a:latin typeface="Calibri" pitchFamily="34" charset="0"/>
              </a:rPr>
              <a:t>content restricted to students officially enrolled in the course </a:t>
            </a:r>
          </a:p>
          <a:p>
            <a:pPr lvl="1">
              <a:spcBef>
                <a:spcPts val="0"/>
              </a:spcBef>
            </a:pPr>
            <a:endParaRPr lang="en-US" sz="2300" dirty="0" smtClean="0">
              <a:latin typeface="Calibri" pitchFamily="34" charset="0"/>
            </a:endParaRPr>
          </a:p>
          <a:p>
            <a:r>
              <a:rPr lang="en-US" sz="2400" dirty="0" smtClean="0">
                <a:latin typeface="Calibri" pitchFamily="34" charset="0"/>
              </a:rPr>
              <a:t>Rights of use are often limited to certain works, in </a:t>
            </a:r>
            <a:r>
              <a:rPr lang="en-US" sz="2400" dirty="0" smtClean="0">
                <a:solidFill>
                  <a:srgbClr val="0070C0"/>
                </a:solidFill>
                <a:latin typeface="Calibri" pitchFamily="34" charset="0"/>
              </a:rPr>
              <a:t>limited portions</a:t>
            </a:r>
            <a:r>
              <a:rPr lang="en-US" sz="2400" dirty="0" smtClean="0">
                <a:latin typeface="Calibri" pitchFamily="34" charset="0"/>
              </a:rPr>
              <a:t>, and </a:t>
            </a:r>
            <a:r>
              <a:rPr lang="en-US" sz="2400" dirty="0" smtClean="0">
                <a:solidFill>
                  <a:srgbClr val="0070C0"/>
                </a:solidFill>
                <a:latin typeface="Calibri" pitchFamily="34" charset="0"/>
              </a:rPr>
              <a:t>only under rigorously defined conditions</a:t>
            </a:r>
            <a:endParaRPr lang="en-US" sz="2300" dirty="0" smtClean="0">
              <a:solidFill>
                <a:srgbClr val="0070C0"/>
              </a:solidFill>
              <a:latin typeface="Calibri" pitchFamily="34" charset="0"/>
            </a:endParaRPr>
          </a:p>
          <a:p>
            <a:pPr lvl="3"/>
            <a:endParaRPr lang="en-US" sz="1000" dirty="0" smtClean="0">
              <a:latin typeface="Calibri" pitchFamily="34" charset="0"/>
            </a:endParaRPr>
          </a:p>
          <a:p>
            <a:endParaRPr lang="en-US" sz="2400" dirty="0" smtClean="0">
              <a:latin typeface="Calibri" pitchFamily="34" charset="0"/>
            </a:endParaRPr>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sp>
        <p:nvSpPr>
          <p:cNvPr id="7" name="Explosion 1 6"/>
          <p:cNvSpPr/>
          <p:nvPr/>
        </p:nvSpPr>
        <p:spPr>
          <a:xfrm>
            <a:off x="1066800" y="1600200"/>
            <a:ext cx="533400" cy="68580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0" name="Slide Number Placeholder 9"/>
          <p:cNvSpPr>
            <a:spLocks noGrp="1"/>
          </p:cNvSpPr>
          <p:nvPr>
            <p:ph type="sldNum" sz="quarter" idx="12"/>
          </p:nvPr>
        </p:nvSpPr>
        <p:spPr/>
        <p:txBody>
          <a:bodyPr/>
          <a:lstStyle/>
          <a:p>
            <a:fld id="{E6EC331D-CB6E-4CAE-BD7D-1FD11E1F29F1}"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lstStyle/>
          <a:p>
            <a:r>
              <a:rPr lang="en-US" dirty="0" smtClean="0">
                <a:latin typeface="Calibri" pitchFamily="34" charset="0"/>
              </a:rPr>
              <a:t>TEACH Act </a:t>
            </a:r>
            <a:br>
              <a:rPr lang="en-US" dirty="0" smtClean="0">
                <a:latin typeface="Calibri" pitchFamily="34" charset="0"/>
              </a:rPr>
            </a:br>
            <a:r>
              <a:rPr lang="en-US" sz="2400" dirty="0" smtClean="0">
                <a:latin typeface="Calibri" pitchFamily="34" charset="0"/>
              </a:rPr>
              <a:t>(4 of 4) </a:t>
            </a:r>
            <a:endParaRPr lang="en-US" sz="2400" dirty="0">
              <a:latin typeface="Calibri" pitchFamily="34" charset="0"/>
            </a:endParaRPr>
          </a:p>
        </p:txBody>
      </p:sp>
      <p:sp>
        <p:nvSpPr>
          <p:cNvPr id="5" name="Rectangle 4"/>
          <p:cNvSpPr>
            <a:spLocks noGrp="1"/>
          </p:cNvSpPr>
          <p:nvPr>
            <p:ph sz="half" idx="1"/>
          </p:nvPr>
        </p:nvSpPr>
        <p:spPr>
          <a:xfrm>
            <a:off x="1435100" y="1524000"/>
            <a:ext cx="7251700" cy="5105400"/>
          </a:xfrm>
        </p:spPr>
        <p:txBody>
          <a:bodyPr>
            <a:noAutofit/>
          </a:bodyPr>
          <a:lstStyle/>
          <a:p>
            <a:r>
              <a:rPr lang="en-US" sz="2400" dirty="0" smtClean="0">
                <a:latin typeface="Calibri" pitchFamily="34" charset="0"/>
              </a:rPr>
              <a:t>If conditions are not met, use of the material will have to qualify under </a:t>
            </a:r>
            <a:r>
              <a:rPr lang="en-US" sz="2400" u="sng" dirty="0" smtClean="0">
                <a:solidFill>
                  <a:srgbClr val="0070C0"/>
                </a:solidFill>
                <a:latin typeface="Calibri" pitchFamily="34" charset="0"/>
              </a:rPr>
              <a:t>fair use </a:t>
            </a:r>
            <a:r>
              <a:rPr lang="en-US" sz="2400" dirty="0" smtClean="0">
                <a:latin typeface="Calibri" pitchFamily="34" charset="0"/>
              </a:rPr>
              <a:t>or </a:t>
            </a:r>
            <a:r>
              <a:rPr lang="en-US" sz="2400" u="sng" dirty="0" smtClean="0">
                <a:solidFill>
                  <a:srgbClr val="0070C0"/>
                </a:solidFill>
                <a:latin typeface="Calibri" pitchFamily="34" charset="0"/>
              </a:rPr>
              <a:t>have permission </a:t>
            </a:r>
            <a:r>
              <a:rPr lang="en-US" sz="2400" dirty="0" smtClean="0">
                <a:latin typeface="Calibri" pitchFamily="34" charset="0"/>
              </a:rPr>
              <a:t>of the copyright holder to be lawful</a:t>
            </a:r>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sp>
        <p:nvSpPr>
          <p:cNvPr id="9" name="Slide Number Placeholder 8"/>
          <p:cNvSpPr>
            <a:spLocks noGrp="1"/>
          </p:cNvSpPr>
          <p:nvPr>
            <p:ph type="sldNum" sz="quarter" idx="12"/>
          </p:nvPr>
        </p:nvSpPr>
        <p:spPr/>
        <p:txBody>
          <a:bodyPr/>
          <a:lstStyle/>
          <a:p>
            <a:fld id="{E6EC331D-CB6E-4CAE-BD7D-1FD11E1F29F1}"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Digital Millennium                   Copyright Act </a:t>
            </a:r>
            <a:r>
              <a:rPr lang="en-US" sz="2700" dirty="0" smtClean="0">
                <a:latin typeface="Calibri" pitchFamily="34" charset="0"/>
              </a:rPr>
              <a:t>(1 of 2)</a:t>
            </a:r>
            <a:r>
              <a:rPr lang="en-US" dirty="0" smtClean="0">
                <a:latin typeface="Calibri" pitchFamily="34" charset="0"/>
              </a:rPr>
              <a:t/>
            </a:r>
            <a:br>
              <a:rPr lang="en-US" dirty="0" smtClean="0">
                <a:latin typeface="Calibri" pitchFamily="34" charset="0"/>
              </a:rPr>
            </a:br>
            <a:endParaRPr lang="en-US" sz="2400" dirty="0">
              <a:latin typeface="Calibri" pitchFamily="34" charset="0"/>
            </a:endParaRPr>
          </a:p>
        </p:txBody>
      </p:sp>
      <p:sp>
        <p:nvSpPr>
          <p:cNvPr id="5" name="Rectangle 4"/>
          <p:cNvSpPr>
            <a:spLocks noGrp="1"/>
          </p:cNvSpPr>
          <p:nvPr>
            <p:ph sz="half" idx="1"/>
          </p:nvPr>
        </p:nvSpPr>
        <p:spPr>
          <a:xfrm>
            <a:off x="1435100" y="1524000"/>
            <a:ext cx="7251700" cy="5105400"/>
          </a:xfrm>
        </p:spPr>
        <p:txBody>
          <a:bodyPr>
            <a:noAutofit/>
          </a:bodyPr>
          <a:lstStyle/>
          <a:p>
            <a:r>
              <a:rPr lang="en-US" sz="2400" dirty="0" smtClean="0">
                <a:latin typeface="Calibri" pitchFamily="34" charset="0"/>
              </a:rPr>
              <a:t>Digital Millennium Copyright Act </a:t>
            </a:r>
          </a:p>
          <a:p>
            <a:pPr lvl="1"/>
            <a:r>
              <a:rPr lang="en-US" sz="2300" dirty="0" smtClean="0">
                <a:latin typeface="Calibri" pitchFamily="34" charset="0"/>
              </a:rPr>
              <a:t>Enacted in 1998 - implements two 1996 World Intellectual Property Organization (WIPO) treaties  </a:t>
            </a:r>
          </a:p>
          <a:p>
            <a:pPr lvl="1"/>
            <a:r>
              <a:rPr lang="en-US" sz="2300" dirty="0" smtClean="0">
                <a:latin typeface="Calibri" pitchFamily="34" charset="0"/>
              </a:rPr>
              <a:t>Criminalizes production and dissemination of technology, devices, or services that are used to circumvent measures that control access to copyrighted works</a:t>
            </a:r>
          </a:p>
          <a:p>
            <a:pPr lvl="1"/>
            <a:r>
              <a:rPr lang="en-US" sz="2300" dirty="0" smtClean="0">
                <a:latin typeface="Calibri" pitchFamily="34" charset="0"/>
              </a:rPr>
              <a:t>Increases the penalties for copyright infringement on the Internet</a:t>
            </a:r>
            <a:r>
              <a:rPr lang="en-US" sz="2400" dirty="0" smtClean="0"/>
              <a:t>      </a:t>
            </a:r>
          </a:p>
          <a:p>
            <a:endParaRPr lang="en-US" sz="2400" dirty="0" smtClean="0">
              <a:latin typeface="Calibri" pitchFamily="34" charset="0"/>
            </a:endParaRPr>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pic>
        <p:nvPicPr>
          <p:cNvPr id="7" name="Picture 4"/>
          <p:cNvPicPr>
            <a:picLocks noChangeAspect="1" noChangeArrowheads="1"/>
          </p:cNvPicPr>
          <p:nvPr/>
        </p:nvPicPr>
        <p:blipFill>
          <a:blip r:embed="rId4" cstate="print"/>
          <a:srcRect/>
          <a:stretch>
            <a:fillRect/>
          </a:stretch>
        </p:blipFill>
        <p:spPr bwMode="auto">
          <a:xfrm>
            <a:off x="228600" y="4876800"/>
            <a:ext cx="1676400" cy="1827043"/>
          </a:xfrm>
          <a:prstGeom prst="rect">
            <a:avLst/>
          </a:prstGeom>
          <a:noFill/>
          <a:ln w="9525">
            <a:solidFill>
              <a:schemeClr val="tx1"/>
            </a:solid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Digital Millennium                   Copyright Act </a:t>
            </a:r>
            <a:r>
              <a:rPr lang="en-US" sz="2700" dirty="0" smtClean="0">
                <a:latin typeface="Calibri" pitchFamily="34" charset="0"/>
              </a:rPr>
              <a:t>(2 of 2)</a:t>
            </a:r>
            <a:r>
              <a:rPr lang="en-US" dirty="0" smtClean="0">
                <a:latin typeface="Calibri" pitchFamily="34" charset="0"/>
              </a:rPr>
              <a:t/>
            </a:r>
            <a:br>
              <a:rPr lang="en-US" dirty="0" smtClean="0">
                <a:latin typeface="Calibri" pitchFamily="34" charset="0"/>
              </a:rPr>
            </a:br>
            <a:endParaRPr lang="en-US" sz="2400" dirty="0">
              <a:latin typeface="Calibri" pitchFamily="34" charset="0"/>
            </a:endParaRPr>
          </a:p>
        </p:txBody>
      </p:sp>
      <p:sp>
        <p:nvSpPr>
          <p:cNvPr id="5" name="Rectangle 4"/>
          <p:cNvSpPr>
            <a:spLocks noGrp="1"/>
          </p:cNvSpPr>
          <p:nvPr>
            <p:ph sz="half" idx="1"/>
          </p:nvPr>
        </p:nvSpPr>
        <p:spPr>
          <a:xfrm>
            <a:off x="1435100" y="1524000"/>
            <a:ext cx="7251700" cy="5105400"/>
          </a:xfrm>
        </p:spPr>
        <p:txBody>
          <a:bodyPr>
            <a:noAutofit/>
          </a:bodyPr>
          <a:lstStyle/>
          <a:p>
            <a:r>
              <a:rPr lang="en-US" sz="2400" dirty="0" smtClean="0">
                <a:latin typeface="Calibri" pitchFamily="34" charset="0"/>
              </a:rPr>
              <a:t>Most </a:t>
            </a:r>
            <a:r>
              <a:rPr lang="en-US" sz="2400" dirty="0" smtClean="0">
                <a:solidFill>
                  <a:srgbClr val="0070C0"/>
                </a:solidFill>
                <a:latin typeface="Calibri" pitchFamily="34" charset="0"/>
              </a:rPr>
              <a:t>common violation </a:t>
            </a:r>
            <a:r>
              <a:rPr lang="en-US" sz="2400" dirty="0" smtClean="0">
                <a:latin typeface="Calibri" pitchFamily="34" charset="0"/>
              </a:rPr>
              <a:t>which occurs in university setting is </a:t>
            </a:r>
            <a:r>
              <a:rPr lang="en-US" sz="2400" dirty="0" smtClean="0">
                <a:solidFill>
                  <a:srgbClr val="0070C0"/>
                </a:solidFill>
                <a:latin typeface="Calibri" pitchFamily="34" charset="0"/>
              </a:rPr>
              <a:t>illegal file sharing</a:t>
            </a:r>
            <a:r>
              <a:rPr lang="en-US" sz="2400" dirty="0" smtClean="0">
                <a:latin typeface="Calibri" pitchFamily="34" charset="0"/>
              </a:rPr>
              <a:t>, especially of </a:t>
            </a:r>
            <a:r>
              <a:rPr lang="en-US" sz="2400" dirty="0" smtClean="0">
                <a:solidFill>
                  <a:srgbClr val="0070C0"/>
                </a:solidFill>
                <a:latin typeface="Calibri" pitchFamily="34" charset="0"/>
              </a:rPr>
              <a:t>music files</a:t>
            </a:r>
            <a:r>
              <a:rPr lang="en-US" sz="2400" dirty="0" smtClean="0">
                <a:latin typeface="Calibri" pitchFamily="34" charset="0"/>
              </a:rPr>
              <a:t>  </a:t>
            </a:r>
          </a:p>
          <a:p>
            <a:endParaRPr lang="en-US" sz="2400" dirty="0" smtClean="0">
              <a:latin typeface="Calibri" pitchFamily="34" charset="0"/>
            </a:endParaRPr>
          </a:p>
          <a:p>
            <a:r>
              <a:rPr lang="en-US" sz="2400" dirty="0" smtClean="0">
                <a:latin typeface="Calibri" pitchFamily="34" charset="0"/>
              </a:rPr>
              <a:t>Students and employees of TC should be aware that if they violate the DMCA either by illegally sharing copyrighted files, or in any other way, they could face severe penalties</a:t>
            </a:r>
            <a:r>
              <a:rPr lang="en-US" sz="2000" dirty="0" smtClean="0">
                <a:latin typeface="Calibri" pitchFamily="34" charset="0"/>
              </a:rPr>
              <a:t>     </a:t>
            </a:r>
            <a:r>
              <a:rPr lang="en-US" sz="2000" dirty="0" smtClean="0"/>
              <a:t>  </a:t>
            </a:r>
          </a:p>
          <a:p>
            <a:endParaRPr lang="en-US" sz="2400" dirty="0" smtClean="0">
              <a:latin typeface="Calibri" pitchFamily="34" charset="0"/>
            </a:endParaRPr>
          </a:p>
        </p:txBody>
      </p:sp>
      <p:pic>
        <p:nvPicPr>
          <p:cNvPr id="6" name="Picture 5"/>
          <p:cNvPicPr>
            <a:picLocks noChangeAspect="1" noChangeArrowheads="1"/>
          </p:cNvPicPr>
          <p:nvPr/>
        </p:nvPicPr>
        <p:blipFill>
          <a:blip r:embed="rId3"/>
          <a:srcRect/>
          <a:stretch>
            <a:fillRect/>
          </a:stretch>
        </p:blipFill>
        <p:spPr bwMode="auto">
          <a:xfrm>
            <a:off x="7391400" y="228600"/>
            <a:ext cx="1638300" cy="610862"/>
          </a:xfrm>
          <a:prstGeom prst="rect">
            <a:avLst/>
          </a:prstGeom>
          <a:noFill/>
          <a:ln w="9525">
            <a:noFill/>
            <a:miter lim="800000"/>
            <a:headEnd/>
            <a:tailEnd/>
          </a:ln>
          <a:effectLst/>
        </p:spPr>
      </p:pic>
      <p:pic>
        <p:nvPicPr>
          <p:cNvPr id="7" name="Picture 13" descr="Picture 094"/>
          <p:cNvPicPr>
            <a:picLocks noChangeAspect="1" noChangeArrowheads="1"/>
          </p:cNvPicPr>
          <p:nvPr/>
        </p:nvPicPr>
        <p:blipFill>
          <a:blip r:embed="rId4" cstate="print"/>
          <a:srcRect/>
          <a:stretch>
            <a:fillRect/>
          </a:stretch>
        </p:blipFill>
        <p:spPr bwMode="auto">
          <a:xfrm>
            <a:off x="381000" y="5029200"/>
            <a:ext cx="2476500" cy="1651000"/>
          </a:xfrm>
          <a:prstGeom prst="rect">
            <a:avLst/>
          </a:prstGeom>
          <a:noFill/>
          <a:ln w="3175">
            <a:solidFill>
              <a:srgbClr val="000000"/>
            </a:solidFill>
            <a:miter lim="800000"/>
            <a:headEnd/>
            <a:tailEnd/>
          </a:ln>
        </p:spPr>
      </p:pic>
      <p:sp>
        <p:nvSpPr>
          <p:cNvPr id="10" name="Slide Number Placeholder 9"/>
          <p:cNvSpPr>
            <a:spLocks noGrp="1"/>
          </p:cNvSpPr>
          <p:nvPr>
            <p:ph type="sldNum" sz="quarter" idx="12"/>
          </p:nvPr>
        </p:nvSpPr>
        <p:spPr/>
        <p:txBody>
          <a:bodyPr/>
          <a:lstStyle/>
          <a:p>
            <a:fld id="{E6EC331D-CB6E-4CAE-BD7D-1FD11E1F29F1}"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Faculty, Staff &amp; Student            Responsibilities</a:t>
            </a:r>
            <a:r>
              <a:rPr lang="en-US" sz="2700" dirty="0" smtClean="0">
                <a:latin typeface="Calibri" pitchFamily="34" charset="0"/>
              </a:rPr>
              <a:t> (1 of 3)</a:t>
            </a:r>
          </a:p>
        </p:txBody>
      </p:sp>
      <p:sp>
        <p:nvSpPr>
          <p:cNvPr id="5" name="Rectangle 4"/>
          <p:cNvSpPr>
            <a:spLocks noGrp="1"/>
          </p:cNvSpPr>
          <p:nvPr>
            <p:ph sz="half" idx="1"/>
          </p:nvPr>
        </p:nvSpPr>
        <p:spPr>
          <a:xfrm>
            <a:off x="1435100" y="1676400"/>
            <a:ext cx="7327900" cy="5029200"/>
          </a:xfrm>
        </p:spPr>
        <p:txBody>
          <a:bodyPr>
            <a:normAutofit fontScale="92500"/>
          </a:bodyPr>
          <a:lstStyle/>
          <a:p>
            <a:r>
              <a:rPr lang="en-US" dirty="0" smtClean="0">
                <a:latin typeface="Calibri" pitchFamily="34" charset="0"/>
              </a:rPr>
              <a:t>Be compliant with TC Copyright Policy</a:t>
            </a:r>
          </a:p>
          <a:p>
            <a:pPr lvl="1"/>
            <a:r>
              <a:rPr lang="en-US" i="1" dirty="0" smtClean="0">
                <a:latin typeface="Calibri" pitchFamily="34" charset="0"/>
              </a:rPr>
              <a:t>“Temple College Faculty, Staff, or Students who disregard United States copyright policy and these guidelines do so at their own risk and assume all liability</a:t>
            </a:r>
            <a:r>
              <a:rPr lang="en-US" i="1" dirty="0" smtClean="0"/>
              <a:t>”</a:t>
            </a:r>
          </a:p>
          <a:p>
            <a:r>
              <a:rPr lang="en-US" dirty="0" smtClean="0">
                <a:latin typeface="Calibri" pitchFamily="34" charset="0"/>
              </a:rPr>
              <a:t>Be mindful of Copyright laws</a:t>
            </a:r>
          </a:p>
          <a:p>
            <a:pPr lvl="1"/>
            <a:r>
              <a:rPr lang="en-US" dirty="0" smtClean="0">
                <a:solidFill>
                  <a:srgbClr val="0070C0"/>
                </a:solidFill>
                <a:latin typeface="Calibri" pitchFamily="34" charset="0"/>
              </a:rPr>
              <a:t>Is the work to be used protected by copyright law?</a:t>
            </a:r>
          </a:p>
          <a:p>
            <a:pPr lvl="1"/>
            <a:r>
              <a:rPr lang="en-US" dirty="0" smtClean="0">
                <a:solidFill>
                  <a:srgbClr val="0070C0"/>
                </a:solidFill>
                <a:latin typeface="Calibri" pitchFamily="34" charset="0"/>
              </a:rPr>
              <a:t>Is your use of the work a fair use? </a:t>
            </a:r>
          </a:p>
          <a:p>
            <a:pPr lvl="1"/>
            <a:r>
              <a:rPr lang="en-US" dirty="0" smtClean="0">
                <a:solidFill>
                  <a:srgbClr val="0070C0"/>
                </a:solidFill>
                <a:latin typeface="Calibri" pitchFamily="34" charset="0"/>
              </a:rPr>
              <a:t>Are there any exceptions which negate the need for permission for the use of the work?</a:t>
            </a:r>
          </a:p>
          <a:p>
            <a:r>
              <a:rPr lang="en-US" dirty="0" smtClean="0">
                <a:latin typeface="Calibri" pitchFamily="34" charset="0"/>
              </a:rPr>
              <a:t>Document and keep copyright records as proof</a:t>
            </a:r>
          </a:p>
          <a:p>
            <a:pPr lvl="1"/>
            <a:r>
              <a:rPr lang="en-US" dirty="0" smtClean="0">
                <a:solidFill>
                  <a:srgbClr val="0070C0"/>
                </a:solidFill>
                <a:latin typeface="Calibri" pitchFamily="34" charset="0"/>
              </a:rPr>
              <a:t>emails, signed permission letter, etc.</a:t>
            </a:r>
          </a:p>
          <a:p>
            <a:endParaRPr lang="en-US" dirty="0" smtClean="0">
              <a:latin typeface="Calibri" pitchFamily="34" charset="0"/>
            </a:endParaRPr>
          </a:p>
          <a:p>
            <a:pPr lvl="1"/>
            <a:endParaRPr lang="en-US" dirty="0" smtClean="0">
              <a:solidFill>
                <a:srgbClr val="0070C0"/>
              </a:solidFill>
              <a:latin typeface="Calibri" pitchFamily="34" charset="0"/>
            </a:endParaRPr>
          </a:p>
          <a:p>
            <a:endParaRPr lang="en-US" i="1" dirty="0" smtClean="0"/>
          </a:p>
        </p:txBody>
      </p:sp>
      <p:pic>
        <p:nvPicPr>
          <p:cNvPr id="7" name="Picture 6"/>
          <p:cNvPicPr>
            <a:picLocks noChangeAspect="1" noChangeArrowheads="1"/>
          </p:cNvPicPr>
          <p:nvPr/>
        </p:nvPicPr>
        <p:blipFill>
          <a:blip r:embed="rId2"/>
          <a:srcRect/>
          <a:stretch>
            <a:fillRect/>
          </a:stretch>
        </p:blipFill>
        <p:spPr bwMode="auto">
          <a:xfrm>
            <a:off x="7391400" y="228600"/>
            <a:ext cx="1638300" cy="610862"/>
          </a:xfrm>
          <a:prstGeom prst="rect">
            <a:avLst/>
          </a:prstGeom>
          <a:noFill/>
          <a:ln w="9525">
            <a:noFill/>
            <a:miter lim="800000"/>
            <a:headEnd/>
            <a:tailEnd/>
          </a:ln>
          <a:effectLst/>
        </p:spPr>
      </p:pic>
      <p:sp>
        <p:nvSpPr>
          <p:cNvPr id="9" name="Slide Number Placeholder 8"/>
          <p:cNvSpPr>
            <a:spLocks noGrp="1"/>
          </p:cNvSpPr>
          <p:nvPr>
            <p:ph type="sldNum" sz="quarter" idx="12"/>
          </p:nvPr>
        </p:nvSpPr>
        <p:spPr/>
        <p:txBody>
          <a:bodyPr/>
          <a:lstStyle/>
          <a:p>
            <a:fld id="{E6EC331D-CB6E-4CAE-BD7D-1FD11E1F29F1}"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Faculty, Staff &amp; Student            Responsibilities</a:t>
            </a:r>
            <a:r>
              <a:rPr lang="en-US" sz="2700" dirty="0" smtClean="0">
                <a:latin typeface="Calibri" pitchFamily="34" charset="0"/>
              </a:rPr>
              <a:t> (2 of 3)</a:t>
            </a:r>
          </a:p>
        </p:txBody>
      </p:sp>
      <p:sp>
        <p:nvSpPr>
          <p:cNvPr id="5" name="Rectangle 4"/>
          <p:cNvSpPr>
            <a:spLocks noGrp="1"/>
          </p:cNvSpPr>
          <p:nvPr>
            <p:ph sz="half" idx="1"/>
          </p:nvPr>
        </p:nvSpPr>
        <p:spPr>
          <a:xfrm>
            <a:off x="1435100" y="1676400"/>
            <a:ext cx="7327900" cy="4511675"/>
          </a:xfrm>
        </p:spPr>
        <p:txBody>
          <a:bodyPr>
            <a:normAutofit/>
          </a:bodyPr>
          <a:lstStyle/>
          <a:p>
            <a:pPr>
              <a:spcAft>
                <a:spcPts val="300"/>
              </a:spcAft>
            </a:pPr>
            <a:r>
              <a:rPr lang="en-US" dirty="0" smtClean="0">
                <a:solidFill>
                  <a:srgbClr val="0070C0"/>
                </a:solidFill>
                <a:latin typeface="Calibri" pitchFamily="34" charset="0"/>
              </a:rPr>
              <a:t>Inform your students</a:t>
            </a:r>
            <a:r>
              <a:rPr lang="en-US" dirty="0" smtClean="0">
                <a:latin typeface="Calibri" pitchFamily="34" charset="0"/>
              </a:rPr>
              <a:t> of copyright law and their responsibilities </a:t>
            </a:r>
          </a:p>
          <a:p>
            <a:pPr lvl="1">
              <a:spcAft>
                <a:spcPts val="300"/>
              </a:spcAft>
            </a:pPr>
            <a:r>
              <a:rPr lang="en-US" sz="2200" i="1" dirty="0" smtClean="0">
                <a:latin typeface="Calibri" pitchFamily="34" charset="0"/>
              </a:rPr>
              <a:t>“</a:t>
            </a:r>
            <a:r>
              <a:rPr lang="en-US" sz="2200" i="1" dirty="0" smtClean="0">
                <a:solidFill>
                  <a:srgbClr val="0070C0"/>
                </a:solidFill>
                <a:latin typeface="Calibri" pitchFamily="34" charset="0"/>
              </a:rPr>
              <a:t>Temple College </a:t>
            </a:r>
            <a:r>
              <a:rPr lang="en-US" sz="2200" i="1" dirty="0" smtClean="0">
                <a:latin typeface="Calibri" pitchFamily="34" charset="0"/>
              </a:rPr>
              <a:t>Faculty, Staff, or </a:t>
            </a:r>
            <a:r>
              <a:rPr lang="en-US" sz="2200" i="1" dirty="0" smtClean="0">
                <a:solidFill>
                  <a:srgbClr val="0070C0"/>
                </a:solidFill>
                <a:latin typeface="Calibri" pitchFamily="34" charset="0"/>
              </a:rPr>
              <a:t>Students</a:t>
            </a:r>
            <a:r>
              <a:rPr lang="en-US" sz="2200" i="1" dirty="0" smtClean="0">
                <a:solidFill>
                  <a:srgbClr val="FF0000"/>
                </a:solidFill>
                <a:latin typeface="Calibri" pitchFamily="34" charset="0"/>
              </a:rPr>
              <a:t> </a:t>
            </a:r>
            <a:r>
              <a:rPr lang="en-US" sz="2200" i="1" dirty="0" smtClean="0">
                <a:latin typeface="Calibri" pitchFamily="34" charset="0"/>
              </a:rPr>
              <a:t>who disregard United States copyright policy and these guidelines do so at their own risk and assume all liability</a:t>
            </a:r>
            <a:r>
              <a:rPr lang="en-US" sz="2200" i="1" dirty="0" smtClean="0"/>
              <a:t>”</a:t>
            </a:r>
          </a:p>
          <a:p>
            <a:pPr>
              <a:spcAft>
                <a:spcPts val="300"/>
              </a:spcAft>
            </a:pPr>
            <a:r>
              <a:rPr lang="en-US" sz="2600" dirty="0" smtClean="0">
                <a:latin typeface="Calibri" pitchFamily="34" charset="0"/>
              </a:rPr>
              <a:t>Post or provide </a:t>
            </a:r>
            <a:r>
              <a:rPr lang="en-US" sz="2600" dirty="0" smtClean="0">
                <a:solidFill>
                  <a:srgbClr val="0070C0"/>
                </a:solidFill>
                <a:latin typeface="Calibri" pitchFamily="34" charset="0"/>
              </a:rPr>
              <a:t>“Copyright Notice to Students</a:t>
            </a:r>
            <a:r>
              <a:rPr lang="en-US" sz="2600" dirty="0" smtClean="0">
                <a:latin typeface="Calibri" pitchFamily="34" charset="0"/>
              </a:rPr>
              <a:t>” in your course(s) as needed</a:t>
            </a:r>
          </a:p>
          <a:p>
            <a:pPr lvl="1">
              <a:spcAft>
                <a:spcPts val="300"/>
              </a:spcAft>
            </a:pPr>
            <a:r>
              <a:rPr lang="en-US" sz="2200" dirty="0" smtClean="0">
                <a:solidFill>
                  <a:srgbClr val="0070C0"/>
                </a:solidFill>
                <a:latin typeface="Calibri" pitchFamily="34" charset="0"/>
              </a:rPr>
              <a:t>Do Not Distribute notification</a:t>
            </a:r>
          </a:p>
          <a:p>
            <a:pPr>
              <a:spcAft>
                <a:spcPts val="300"/>
              </a:spcAft>
            </a:pPr>
            <a:r>
              <a:rPr lang="en-US" sz="2600" dirty="0" smtClean="0">
                <a:latin typeface="Calibri" pitchFamily="34" charset="0"/>
              </a:rPr>
              <a:t>Restrict materials to students officially registered in your course(s) </a:t>
            </a:r>
            <a:endParaRPr lang="en-US" dirty="0" smtClean="0">
              <a:latin typeface="Calibri" pitchFamily="34" charset="0"/>
            </a:endParaRPr>
          </a:p>
          <a:p>
            <a:pPr lvl="1"/>
            <a:endParaRPr lang="en-US" dirty="0" smtClean="0">
              <a:solidFill>
                <a:srgbClr val="0070C0"/>
              </a:solidFill>
              <a:latin typeface="Calibri" pitchFamily="34" charset="0"/>
            </a:endParaRPr>
          </a:p>
          <a:p>
            <a:endParaRPr lang="en-US" i="1" dirty="0" smtClean="0"/>
          </a:p>
        </p:txBody>
      </p:sp>
      <p:pic>
        <p:nvPicPr>
          <p:cNvPr id="7" name="Picture 6"/>
          <p:cNvPicPr>
            <a:picLocks noChangeAspect="1" noChangeArrowheads="1"/>
          </p:cNvPicPr>
          <p:nvPr/>
        </p:nvPicPr>
        <p:blipFill>
          <a:blip r:embed="rId2"/>
          <a:srcRect/>
          <a:stretch>
            <a:fillRect/>
          </a:stretch>
        </p:blipFill>
        <p:spPr bwMode="auto">
          <a:xfrm>
            <a:off x="7391400" y="228600"/>
            <a:ext cx="1638300" cy="610862"/>
          </a:xfrm>
          <a:prstGeom prst="rect">
            <a:avLst/>
          </a:prstGeom>
          <a:noFill/>
          <a:ln w="9525">
            <a:no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normAutofit fontScale="90000"/>
          </a:bodyPr>
          <a:lstStyle/>
          <a:p>
            <a:r>
              <a:rPr lang="en-US" dirty="0" smtClean="0">
                <a:latin typeface="Calibri" pitchFamily="34" charset="0"/>
              </a:rPr>
              <a:t>Faculty &amp; Staff            Responsibilities</a:t>
            </a:r>
            <a:r>
              <a:rPr lang="en-US" sz="2700" dirty="0" smtClean="0">
                <a:latin typeface="Calibri" pitchFamily="34" charset="0"/>
              </a:rPr>
              <a:t> (3 of 3)</a:t>
            </a:r>
          </a:p>
        </p:txBody>
      </p:sp>
      <p:sp>
        <p:nvSpPr>
          <p:cNvPr id="5" name="Rectangle 4"/>
          <p:cNvSpPr>
            <a:spLocks noGrp="1"/>
          </p:cNvSpPr>
          <p:nvPr>
            <p:ph sz="half" idx="1"/>
          </p:nvPr>
        </p:nvSpPr>
        <p:spPr>
          <a:xfrm>
            <a:off x="1435100" y="1524000"/>
            <a:ext cx="7251700" cy="4953000"/>
          </a:xfrm>
        </p:spPr>
        <p:txBody>
          <a:bodyPr>
            <a:normAutofit/>
          </a:bodyPr>
          <a:lstStyle/>
          <a:p>
            <a:r>
              <a:rPr lang="en-US" dirty="0" smtClean="0">
                <a:latin typeface="Calibri" pitchFamily="34" charset="0"/>
              </a:rPr>
              <a:t>eLearning/Distance Education</a:t>
            </a:r>
          </a:p>
          <a:p>
            <a:pPr lvl="1"/>
            <a:r>
              <a:rPr lang="en-US" sz="2300" dirty="0" smtClean="0">
                <a:solidFill>
                  <a:srgbClr val="0070C0"/>
                </a:solidFill>
                <a:latin typeface="Calibri" pitchFamily="34" charset="0"/>
              </a:rPr>
              <a:t>Obtain document permission from publishers for course cartridges/packs</a:t>
            </a:r>
          </a:p>
          <a:p>
            <a:pPr lvl="2"/>
            <a:r>
              <a:rPr lang="en-US" dirty="0" smtClean="0">
                <a:latin typeface="Calibri" pitchFamily="34" charset="0"/>
              </a:rPr>
              <a:t>Permissions may vary by publisher or course type</a:t>
            </a:r>
          </a:p>
          <a:p>
            <a:pPr lvl="2"/>
            <a:r>
              <a:rPr lang="en-US" dirty="0" smtClean="0">
                <a:latin typeface="Calibri" pitchFamily="34" charset="0"/>
              </a:rPr>
              <a:t>Some are free, some are fee-based</a:t>
            </a:r>
          </a:p>
          <a:p>
            <a:pPr lvl="1"/>
            <a:r>
              <a:rPr lang="en-US" sz="2300" dirty="0" smtClean="0">
                <a:solidFill>
                  <a:srgbClr val="0070C0"/>
                </a:solidFill>
                <a:latin typeface="Calibri" pitchFamily="34" charset="0"/>
              </a:rPr>
              <a:t>Obtain permission for any third party materials or use apply the Fair Use rules</a:t>
            </a:r>
          </a:p>
          <a:p>
            <a:pPr lvl="1"/>
            <a:r>
              <a:rPr lang="en-US" sz="2300" dirty="0" smtClean="0">
                <a:solidFill>
                  <a:srgbClr val="0070C0"/>
                </a:solidFill>
                <a:latin typeface="Calibri" pitchFamily="34" charset="0"/>
              </a:rPr>
              <a:t>Post copyright warning messages to students</a:t>
            </a:r>
          </a:p>
          <a:p>
            <a:pPr lvl="1"/>
            <a:r>
              <a:rPr lang="en-US" sz="2300" dirty="0" smtClean="0">
                <a:solidFill>
                  <a:srgbClr val="0070C0"/>
                </a:solidFill>
                <a:latin typeface="Calibri" pitchFamily="34" charset="0"/>
              </a:rPr>
              <a:t>Restrict distribution of materials to students officially enrolled in a specific course</a:t>
            </a:r>
          </a:p>
          <a:p>
            <a:pPr lvl="1"/>
            <a:endParaRPr lang="en-US" dirty="0" smtClean="0">
              <a:latin typeface="Calibri" pitchFamily="34" charset="0"/>
            </a:endParaRPr>
          </a:p>
          <a:p>
            <a:pPr lvl="1"/>
            <a:endParaRPr lang="en-US" sz="2400" dirty="0" smtClean="0">
              <a:latin typeface="Calibri" pitchFamily="34" charset="0"/>
            </a:endParaRPr>
          </a:p>
        </p:txBody>
      </p:sp>
      <p:pic>
        <p:nvPicPr>
          <p:cNvPr id="7" name="Picture 6"/>
          <p:cNvPicPr>
            <a:picLocks noChangeAspect="1" noChangeArrowheads="1"/>
          </p:cNvPicPr>
          <p:nvPr/>
        </p:nvPicPr>
        <p:blipFill>
          <a:blip r:embed="rId2"/>
          <a:srcRect/>
          <a:stretch>
            <a:fillRect/>
          </a:stretch>
        </p:blipFill>
        <p:spPr bwMode="auto">
          <a:xfrm>
            <a:off x="7391400" y="228600"/>
            <a:ext cx="1638300" cy="610862"/>
          </a:xfrm>
          <a:prstGeom prst="rect">
            <a:avLst/>
          </a:prstGeom>
          <a:noFill/>
          <a:ln w="9525">
            <a:noFill/>
            <a:miter lim="800000"/>
            <a:headEnd/>
            <a:tailEnd/>
          </a:ln>
          <a:effectLst/>
        </p:spPr>
      </p:pic>
      <p:pic>
        <p:nvPicPr>
          <p:cNvPr id="9" name="Picture 2"/>
          <p:cNvPicPr>
            <a:picLocks noChangeAspect="1" noChangeArrowheads="1"/>
          </p:cNvPicPr>
          <p:nvPr/>
        </p:nvPicPr>
        <p:blipFill>
          <a:blip r:embed="rId3" cstate="print"/>
          <a:srcRect/>
          <a:stretch>
            <a:fillRect/>
          </a:stretch>
        </p:blipFill>
        <p:spPr bwMode="auto">
          <a:xfrm>
            <a:off x="152400" y="5334000"/>
            <a:ext cx="1870364" cy="1371600"/>
          </a:xfrm>
          <a:prstGeom prst="rect">
            <a:avLst/>
          </a:prstGeom>
          <a:noFill/>
          <a:ln w="9525">
            <a:solidFill>
              <a:schemeClr val="tx1"/>
            </a:solid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Distance Education </a:t>
            </a:r>
            <a:r>
              <a:rPr lang="en-US" sz="2400" dirty="0" smtClean="0">
                <a:latin typeface="Calibri" pitchFamily="34" charset="0"/>
              </a:rPr>
              <a:t>(1 of 2)</a:t>
            </a:r>
            <a:endParaRPr lang="en-US" dirty="0">
              <a:solidFill>
                <a:srgbClr val="FF0000"/>
              </a:solidFill>
              <a:latin typeface="Calibri" pitchFamily="34" charset="0"/>
            </a:endParaRPr>
          </a:p>
        </p:txBody>
      </p:sp>
      <p:sp>
        <p:nvSpPr>
          <p:cNvPr id="3" name="Content Placeholder 2"/>
          <p:cNvSpPr>
            <a:spLocks noGrp="1"/>
          </p:cNvSpPr>
          <p:nvPr>
            <p:ph sz="half" idx="1"/>
          </p:nvPr>
        </p:nvSpPr>
        <p:spPr>
          <a:xfrm>
            <a:off x="1435608" y="1524000"/>
            <a:ext cx="7098792" cy="4800600"/>
          </a:xfrm>
        </p:spPr>
        <p:txBody>
          <a:bodyPr>
            <a:normAutofit fontScale="25000" lnSpcReduction="20000"/>
          </a:bodyPr>
          <a:lstStyle/>
          <a:p>
            <a:r>
              <a:rPr lang="en-US" sz="9600" dirty="0" smtClean="0">
                <a:latin typeface="Calibri" pitchFamily="34" charset="0"/>
              </a:rPr>
              <a:t>More copyright restrictions apply to distance learning classrooms than to classrooms with face-to-face instruction.</a:t>
            </a:r>
          </a:p>
          <a:p>
            <a:pPr>
              <a:buNone/>
            </a:pPr>
            <a:r>
              <a:rPr lang="en-US" sz="9600" dirty="0" smtClean="0">
                <a:latin typeface="Calibri" pitchFamily="34" charset="0"/>
              </a:rPr>
              <a:t> </a:t>
            </a:r>
          </a:p>
          <a:p>
            <a:r>
              <a:rPr lang="en-US" sz="9600" dirty="0" smtClean="0">
                <a:latin typeface="Calibri" pitchFamily="34" charset="0"/>
              </a:rPr>
              <a:t>Transmitted performances of </a:t>
            </a:r>
            <a:r>
              <a:rPr lang="en-US" sz="9600" dirty="0" smtClean="0">
                <a:latin typeface="Calibri" pitchFamily="34" charset="0"/>
              </a:rPr>
              <a:t>nondramatic</a:t>
            </a:r>
            <a:r>
              <a:rPr lang="en-US" sz="9600" dirty="0" smtClean="0">
                <a:latin typeface="Calibri" pitchFamily="34" charset="0"/>
              </a:rPr>
              <a:t> literary and musical works and displays of works are permitted in distance education under the following circumstances: </a:t>
            </a:r>
          </a:p>
          <a:p>
            <a:pPr lvl="1"/>
            <a:r>
              <a:rPr lang="en-US" sz="8000" dirty="0" smtClean="0">
                <a:solidFill>
                  <a:srgbClr val="0070C0"/>
                </a:solidFill>
                <a:latin typeface="Calibri" pitchFamily="34" charset="0"/>
              </a:rPr>
              <a:t>The performance or display is directly related to and assists with the teaching content of the transmission. </a:t>
            </a:r>
          </a:p>
          <a:p>
            <a:pPr lvl="1"/>
            <a:endParaRPr lang="en-US" dirty="0">
              <a:solidFill>
                <a:srgbClr val="0070C0"/>
              </a:solidFill>
              <a:latin typeface="Calibri" pitchFamily="34" charset="0"/>
            </a:endParaRP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25</a:t>
            </a:fld>
            <a:endParaRPr lang="en-US" dirty="0"/>
          </a:p>
        </p:txBody>
      </p:sp>
      <p:pic>
        <p:nvPicPr>
          <p:cNvPr id="6" name="Picture 2"/>
          <p:cNvPicPr>
            <a:picLocks noChangeAspect="1" noChangeArrowheads="1"/>
          </p:cNvPicPr>
          <p:nvPr/>
        </p:nvPicPr>
        <p:blipFill>
          <a:blip r:embed="rId3" cstate="print"/>
          <a:srcRect/>
          <a:stretch>
            <a:fillRect/>
          </a:stretch>
        </p:blipFill>
        <p:spPr bwMode="auto">
          <a:xfrm>
            <a:off x="152400" y="5334000"/>
            <a:ext cx="1870364" cy="1371600"/>
          </a:xfrm>
          <a:prstGeom prst="rect">
            <a:avLst/>
          </a:prstGeom>
          <a:noFill/>
          <a:ln w="9525">
            <a:solidFill>
              <a:schemeClr val="tx1"/>
            </a:solid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Distance Education </a:t>
            </a:r>
            <a:r>
              <a:rPr lang="en-US" sz="2400" dirty="0" smtClean="0">
                <a:latin typeface="Calibri" pitchFamily="34" charset="0"/>
              </a:rPr>
              <a:t>(2 of 2)</a:t>
            </a:r>
            <a:endParaRPr lang="en-US" dirty="0">
              <a:solidFill>
                <a:srgbClr val="FF0000"/>
              </a:solidFill>
              <a:latin typeface="Calibri" pitchFamily="34" charset="0"/>
            </a:endParaRPr>
          </a:p>
        </p:txBody>
      </p:sp>
      <p:sp>
        <p:nvSpPr>
          <p:cNvPr id="3" name="Content Placeholder 2"/>
          <p:cNvSpPr>
            <a:spLocks noGrp="1"/>
          </p:cNvSpPr>
          <p:nvPr>
            <p:ph sz="half" idx="1"/>
          </p:nvPr>
        </p:nvSpPr>
        <p:spPr>
          <a:xfrm>
            <a:off x="1435608" y="1524000"/>
            <a:ext cx="7098792" cy="4663440"/>
          </a:xfrm>
        </p:spPr>
        <p:txBody>
          <a:bodyPr>
            <a:normAutofit/>
          </a:bodyPr>
          <a:lstStyle/>
          <a:p>
            <a:pPr lvl="1"/>
            <a:r>
              <a:rPr lang="en-US" sz="2000" dirty="0" smtClean="0">
                <a:solidFill>
                  <a:srgbClr val="0070C0"/>
                </a:solidFill>
                <a:latin typeface="Calibri" pitchFamily="34" charset="0"/>
              </a:rPr>
              <a:t>The transmission is made primarily for reception in classrooms or similar places devoted to instruction</a:t>
            </a:r>
          </a:p>
          <a:p>
            <a:pPr lvl="1"/>
            <a:r>
              <a:rPr lang="en-US" sz="2000" dirty="0" smtClean="0">
                <a:solidFill>
                  <a:srgbClr val="0070C0"/>
                </a:solidFill>
                <a:latin typeface="Calibri" pitchFamily="34" charset="0"/>
              </a:rPr>
              <a:t>These exemptions do not apply to the performance of dramatic works or dramatic-musical works; nor would they permit the use of motion pictures or other audiovisual works. </a:t>
            </a:r>
          </a:p>
          <a:p>
            <a:pPr lvl="1"/>
            <a:r>
              <a:rPr lang="en-US" sz="2000" dirty="0" smtClean="0">
                <a:solidFill>
                  <a:srgbClr val="0070C0"/>
                </a:solidFill>
                <a:latin typeface="Calibri" pitchFamily="34" charset="0"/>
              </a:rPr>
              <a:t>Schools desiring to transmit copyrighted video, film, audiovisual works, or dramatic-musical works (such as opera or musical comedy) still need to pursue licensing rights.</a:t>
            </a:r>
          </a:p>
          <a:p>
            <a:pPr lvl="1"/>
            <a:endParaRPr lang="en-US" sz="2000" dirty="0">
              <a:solidFill>
                <a:srgbClr val="0070C0"/>
              </a:solidFill>
              <a:latin typeface="Calibri" pitchFamily="34" charset="0"/>
            </a:endParaRP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fontScale="90000"/>
          </a:bodyPr>
          <a:lstStyle/>
          <a:p>
            <a:r>
              <a:rPr lang="en-US" dirty="0" smtClean="0">
                <a:latin typeface="Calibri" pitchFamily="34" charset="0"/>
              </a:rPr>
              <a:t>Works That Can be                         Be Used Freely </a:t>
            </a:r>
            <a:r>
              <a:rPr lang="en-US" sz="2700" dirty="0" smtClean="0">
                <a:latin typeface="Calibri" pitchFamily="34" charset="0"/>
              </a:rPr>
              <a:t>(1 of 2)</a:t>
            </a:r>
            <a:endParaRPr lang="en-US" dirty="0" smtClean="0">
              <a:latin typeface="Calibri" pitchFamily="34" charset="0"/>
            </a:endParaRPr>
          </a:p>
        </p:txBody>
      </p:sp>
      <p:sp>
        <p:nvSpPr>
          <p:cNvPr id="10243" name="Content Placeholder 2"/>
          <p:cNvSpPr>
            <a:spLocks noGrp="1"/>
          </p:cNvSpPr>
          <p:nvPr>
            <p:ph idx="1"/>
          </p:nvPr>
        </p:nvSpPr>
        <p:spPr>
          <a:xfrm>
            <a:off x="1447800" y="1524000"/>
            <a:ext cx="7498080" cy="4800600"/>
          </a:xfrm>
        </p:spPr>
        <p:txBody>
          <a:bodyPr>
            <a:normAutofit fontScale="77500" lnSpcReduction="20000"/>
          </a:bodyPr>
          <a:lstStyle/>
          <a:p>
            <a:pPr eaLnBrk="1" hangingPunct="1"/>
            <a:r>
              <a:rPr lang="en-US" dirty="0" smtClean="0">
                <a:latin typeface="Calibri" pitchFamily="34" charset="0"/>
              </a:rPr>
              <a:t>Some scholarly publications have articles that include a note offering the right to copy for educational purposes </a:t>
            </a:r>
          </a:p>
          <a:p>
            <a:pPr eaLnBrk="1" hangingPunct="1">
              <a:spcAft>
                <a:spcPts val="300"/>
              </a:spcAft>
            </a:pPr>
            <a:r>
              <a:rPr lang="en-US" dirty="0" smtClean="0">
                <a:latin typeface="Calibri" pitchFamily="34" charset="0"/>
              </a:rPr>
              <a:t>Some categories of publications are in the public domain; their use is not protected by copyright law:  </a:t>
            </a:r>
          </a:p>
          <a:p>
            <a:pPr lvl="1"/>
            <a:r>
              <a:rPr lang="en-US" dirty="0" smtClean="0">
                <a:solidFill>
                  <a:srgbClr val="0070C0"/>
                </a:solidFill>
                <a:latin typeface="Calibri" pitchFamily="34" charset="0"/>
              </a:rPr>
              <a:t>Publications dated 1922 or earlier.</a:t>
            </a:r>
          </a:p>
          <a:p>
            <a:pPr lvl="1"/>
            <a:r>
              <a:rPr lang="en-US" dirty="0" smtClean="0">
                <a:solidFill>
                  <a:srgbClr val="0070C0"/>
                </a:solidFill>
                <a:latin typeface="Calibri" pitchFamily="34" charset="0"/>
              </a:rPr>
              <a:t>Works that do not include a copyright notice </a:t>
            </a:r>
            <a:r>
              <a:rPr lang="en-US" u="sng" dirty="0" smtClean="0">
                <a:solidFill>
                  <a:srgbClr val="0070C0"/>
                </a:solidFill>
                <a:latin typeface="Calibri" pitchFamily="34" charset="0"/>
              </a:rPr>
              <a:t>and</a:t>
            </a:r>
            <a:r>
              <a:rPr lang="en-US" dirty="0" smtClean="0">
                <a:solidFill>
                  <a:srgbClr val="0070C0"/>
                </a:solidFill>
                <a:latin typeface="Calibri" pitchFamily="34" charset="0"/>
              </a:rPr>
              <a:t> that were first published before January 1, 1978.</a:t>
            </a:r>
          </a:p>
          <a:p>
            <a:pPr lvl="1"/>
            <a:r>
              <a:rPr lang="en-US" dirty="0" smtClean="0">
                <a:solidFill>
                  <a:srgbClr val="0070C0"/>
                </a:solidFill>
                <a:latin typeface="Calibri" pitchFamily="34" charset="0"/>
              </a:rPr>
              <a:t>Most United States government documents.</a:t>
            </a:r>
          </a:p>
          <a:p>
            <a:pPr lvl="1"/>
            <a:r>
              <a:rPr lang="en-US" dirty="0" smtClean="0">
                <a:solidFill>
                  <a:srgbClr val="0070C0"/>
                </a:solidFill>
                <a:latin typeface="Calibri" pitchFamily="34" charset="0"/>
              </a:rPr>
              <a:t>Once a work has acquired public domain status, it is no longer eligible for copyright protection</a:t>
            </a:r>
          </a:p>
        </p:txBody>
      </p:sp>
      <p:pic>
        <p:nvPicPr>
          <p:cNvPr id="4"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E6EC331D-CB6E-4CAE-BD7D-1FD11E1F29F1}"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fontScale="90000"/>
          </a:bodyPr>
          <a:lstStyle/>
          <a:p>
            <a:r>
              <a:rPr lang="en-US" dirty="0" smtClean="0">
                <a:latin typeface="Calibri" pitchFamily="34" charset="0"/>
              </a:rPr>
              <a:t>Works That Can be                         </a:t>
            </a:r>
            <a:r>
              <a:rPr lang="en-US" dirty="0" smtClean="0">
                <a:latin typeface="Calibri" pitchFamily="34" charset="0"/>
              </a:rPr>
              <a:t>Used </a:t>
            </a:r>
            <a:r>
              <a:rPr lang="en-US" dirty="0" smtClean="0">
                <a:latin typeface="Calibri" pitchFamily="34" charset="0"/>
              </a:rPr>
              <a:t>Freely </a:t>
            </a:r>
            <a:r>
              <a:rPr lang="en-US" sz="2700" dirty="0" smtClean="0">
                <a:latin typeface="Calibri" pitchFamily="34" charset="0"/>
              </a:rPr>
              <a:t>(2 of 2)</a:t>
            </a:r>
            <a:endParaRPr lang="en-US" dirty="0" smtClean="0">
              <a:latin typeface="Calibri" pitchFamily="34" charset="0"/>
            </a:endParaRPr>
          </a:p>
        </p:txBody>
      </p:sp>
      <p:sp>
        <p:nvSpPr>
          <p:cNvPr id="10243" name="Content Placeholder 2"/>
          <p:cNvSpPr>
            <a:spLocks noGrp="1"/>
          </p:cNvSpPr>
          <p:nvPr>
            <p:ph idx="1"/>
          </p:nvPr>
        </p:nvSpPr>
        <p:spPr>
          <a:xfrm>
            <a:off x="1447800" y="1600200"/>
            <a:ext cx="7498080" cy="4800600"/>
          </a:xfrm>
        </p:spPr>
        <p:txBody>
          <a:bodyPr>
            <a:noAutofit/>
          </a:bodyPr>
          <a:lstStyle/>
          <a:p>
            <a:r>
              <a:rPr lang="en-US" sz="2800" dirty="0" smtClean="0">
                <a:latin typeface="Calibri" pitchFamily="34" charset="0"/>
              </a:rPr>
              <a:t>Economic rights have a time limit - 50 years after the creator's death</a:t>
            </a:r>
          </a:p>
          <a:p>
            <a:pPr lvl="1"/>
            <a:r>
              <a:rPr lang="en-US" sz="2300" dirty="0" smtClean="0">
                <a:solidFill>
                  <a:srgbClr val="0070C0"/>
                </a:solidFill>
                <a:latin typeface="Calibri" pitchFamily="34" charset="0"/>
              </a:rPr>
              <a:t>National law may establish longer time-limits</a:t>
            </a:r>
          </a:p>
          <a:p>
            <a:r>
              <a:rPr lang="en-US" sz="2800" dirty="0" smtClean="0">
                <a:latin typeface="Calibri" pitchFamily="34" charset="0"/>
              </a:rPr>
              <a:t>Copyright Act of 1790</a:t>
            </a:r>
          </a:p>
          <a:p>
            <a:pPr lvl="1"/>
            <a:r>
              <a:rPr lang="en-US" sz="2300" dirty="0" smtClean="0">
                <a:solidFill>
                  <a:srgbClr val="0070C0"/>
                </a:solidFill>
                <a:latin typeface="Calibri" pitchFamily="34" charset="0"/>
              </a:rPr>
              <a:t>Established U.S. copyright with term of 14 years with 14-year renewal </a:t>
            </a:r>
          </a:p>
          <a:p>
            <a:r>
              <a:rPr lang="en-US" sz="2800" dirty="0" smtClean="0">
                <a:latin typeface="Calibri" pitchFamily="34" charset="0"/>
              </a:rPr>
              <a:t>Copyright Act of 1976 </a:t>
            </a:r>
          </a:p>
          <a:p>
            <a:pPr lvl="1"/>
            <a:r>
              <a:rPr lang="en-US" sz="2300" dirty="0" smtClean="0">
                <a:solidFill>
                  <a:srgbClr val="0070C0"/>
                </a:solidFill>
                <a:latin typeface="Calibri" pitchFamily="34" charset="0"/>
              </a:rPr>
              <a:t>Extended term to either 75 years,  or 50 years after the creator's death</a:t>
            </a:r>
            <a:r>
              <a:rPr lang="en-US" sz="2300" dirty="0" smtClean="0">
                <a:latin typeface="Calibri" pitchFamily="34" charset="0"/>
              </a:rPr>
              <a:t>; also as extended copyright to tangible works, even if unpublished</a:t>
            </a:r>
          </a:p>
          <a:p>
            <a:pPr lvl="1">
              <a:buNone/>
            </a:pPr>
            <a:r>
              <a:rPr lang="en-US" sz="1600" dirty="0" smtClean="0">
                <a:solidFill>
                  <a:srgbClr val="0070C0"/>
                </a:solidFill>
                <a:latin typeface="Calibri" pitchFamily="34" charset="0"/>
              </a:rPr>
              <a:t>For more information go to </a:t>
            </a:r>
            <a:r>
              <a:rPr lang="en-US" sz="1600" u="sng" dirty="0" smtClean="0">
                <a:solidFill>
                  <a:srgbClr val="0070C0"/>
                </a:solidFill>
                <a:latin typeface="Calibri" pitchFamily="34" charset="0"/>
                <a:hlinkClick r:id="rId2"/>
              </a:rPr>
              <a:t>http://www.wipo.int/copyright/en/faq/faqs.htm</a:t>
            </a:r>
            <a:endParaRPr lang="en-US" sz="1600" dirty="0" smtClean="0">
              <a:solidFill>
                <a:srgbClr val="0070C0"/>
              </a:solidFill>
              <a:latin typeface="Calibri" pitchFamily="34" charset="0"/>
            </a:endParaRPr>
          </a:p>
        </p:txBody>
      </p:sp>
      <p:pic>
        <p:nvPicPr>
          <p:cNvPr id="4" name="Picture 5"/>
          <p:cNvPicPr>
            <a:picLocks noChangeAspect="1" noChangeArrowheads="1"/>
          </p:cNvPicPr>
          <p:nvPr/>
        </p:nvPicPr>
        <p:blipFill>
          <a:blip r:embed="rId3"/>
          <a:srcRect/>
          <a:stretch>
            <a:fillRect/>
          </a:stretch>
        </p:blipFill>
        <p:spPr bwMode="auto">
          <a:xfrm>
            <a:off x="7391400" y="152401"/>
            <a:ext cx="1638300" cy="610862"/>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E6EC331D-CB6E-4CAE-BD7D-1FD11E1F29F1}"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The Internet</a:t>
            </a:r>
            <a:endParaRPr lang="en-US" dirty="0">
              <a:latin typeface="Calibri" pitchFamily="34" charset="0"/>
            </a:endParaRPr>
          </a:p>
        </p:txBody>
      </p:sp>
      <p:sp>
        <p:nvSpPr>
          <p:cNvPr id="3" name="Content Placeholder 2"/>
          <p:cNvSpPr>
            <a:spLocks noGrp="1"/>
          </p:cNvSpPr>
          <p:nvPr>
            <p:ph sz="half" idx="1"/>
          </p:nvPr>
        </p:nvSpPr>
        <p:spPr>
          <a:xfrm>
            <a:off x="1435608" y="1524000"/>
            <a:ext cx="7251192" cy="4663440"/>
          </a:xfrm>
        </p:spPr>
        <p:txBody>
          <a:bodyPr/>
          <a:lstStyle/>
          <a:p>
            <a:pPr>
              <a:spcAft>
                <a:spcPts val="300"/>
              </a:spcAft>
            </a:pPr>
            <a:r>
              <a:rPr lang="en-US" dirty="0" smtClean="0">
                <a:latin typeface="Calibri" pitchFamily="34" charset="0"/>
              </a:rPr>
              <a:t>Content on the internet is not public domain unless specified</a:t>
            </a:r>
          </a:p>
          <a:p>
            <a:pPr>
              <a:spcAft>
                <a:spcPts val="300"/>
              </a:spcAft>
            </a:pPr>
            <a:r>
              <a:rPr lang="en-US" dirty="0" smtClean="0">
                <a:latin typeface="Calibri" pitchFamily="34" charset="0"/>
              </a:rPr>
              <a:t>Assume that any images are copyrighted unless otherwise stated</a:t>
            </a:r>
          </a:p>
          <a:p>
            <a:pPr>
              <a:spcAft>
                <a:spcPts val="300"/>
              </a:spcAft>
            </a:pPr>
            <a:r>
              <a:rPr lang="en-US" dirty="0" smtClean="0">
                <a:latin typeface="Calibri" pitchFamily="34" charset="0"/>
              </a:rPr>
              <a:t>Fair </a:t>
            </a:r>
            <a:r>
              <a:rPr lang="en-US" dirty="0" smtClean="0">
                <a:latin typeface="Calibri" pitchFamily="34" charset="0"/>
              </a:rPr>
              <a:t>use </a:t>
            </a:r>
            <a:r>
              <a:rPr lang="en-US" dirty="0" smtClean="0">
                <a:latin typeface="Calibri" pitchFamily="34" charset="0"/>
              </a:rPr>
              <a:t>rules apply</a:t>
            </a:r>
            <a:endParaRPr lang="en-US" dirty="0" smtClean="0">
              <a:latin typeface="Calibri" pitchFamily="34" charset="0"/>
            </a:endParaRPr>
          </a:p>
          <a:p>
            <a:pPr>
              <a:spcAft>
                <a:spcPts val="300"/>
              </a:spcAft>
            </a:pPr>
            <a:r>
              <a:rPr lang="en-US" dirty="0" smtClean="0">
                <a:latin typeface="Calibri" pitchFamily="34" charset="0"/>
              </a:rPr>
              <a:t>Search for “open source” information sites such as Wikipedia </a:t>
            </a:r>
            <a:r>
              <a:rPr lang="en-US" dirty="0" smtClean="0">
                <a:solidFill>
                  <a:srgbClr val="0070C0"/>
                </a:solidFill>
                <a:latin typeface="Calibri" pitchFamily="34" charset="0"/>
              </a:rPr>
              <a:t>(but be careful)</a:t>
            </a:r>
          </a:p>
          <a:p>
            <a:pPr lvl="1">
              <a:spcAft>
                <a:spcPts val="300"/>
              </a:spcAft>
            </a:pPr>
            <a:r>
              <a:rPr lang="en-US" dirty="0" smtClean="0">
                <a:latin typeface="Calibri" pitchFamily="34" charset="0"/>
                <a:hlinkClick r:id="rId2"/>
              </a:rPr>
              <a:t>http://en.wikipedia.org/wiki/Main_Page</a:t>
            </a:r>
            <a:endParaRPr lang="en-US" dirty="0" smtClean="0">
              <a:latin typeface="Calibri" pitchFamily="34" charset="0"/>
            </a:endParaRPr>
          </a:p>
          <a:p>
            <a:pPr>
              <a:spcAft>
                <a:spcPts val="300"/>
              </a:spcAft>
            </a:pPr>
            <a:r>
              <a:rPr lang="en-US" dirty="0" smtClean="0">
                <a:latin typeface="Calibri" pitchFamily="34" charset="0"/>
              </a:rPr>
              <a:t>Leverage online libraries for licensed software</a:t>
            </a:r>
          </a:p>
          <a:p>
            <a:pPr lvl="1">
              <a:spcAft>
                <a:spcPts val="300"/>
              </a:spcAft>
            </a:pPr>
            <a:r>
              <a:rPr lang="en-US" dirty="0" smtClean="0">
                <a:solidFill>
                  <a:srgbClr val="0070C0"/>
                </a:solidFill>
                <a:latin typeface="Calibri" pitchFamily="34" charset="0"/>
              </a:rPr>
              <a:t>Microsoft Office Online resources</a:t>
            </a:r>
          </a:p>
          <a:p>
            <a:pPr lvl="1"/>
            <a:endParaRPr lang="en-US" dirty="0" smtClean="0">
              <a:solidFill>
                <a:srgbClr val="0070C0"/>
              </a:solidFill>
              <a:latin typeface="Calibri" pitchFamily="34" charset="0"/>
            </a:endParaRPr>
          </a:p>
          <a:p>
            <a:endParaRPr lang="en-US" dirty="0" smtClean="0">
              <a:latin typeface="Calibri" pitchFamily="34" charset="0"/>
            </a:endParaRPr>
          </a:p>
          <a:p>
            <a:endParaRPr lang="en-US" dirty="0" smtClean="0">
              <a:latin typeface="Calibri" pitchFamily="34" charset="0"/>
            </a:endParaRPr>
          </a:p>
          <a:p>
            <a:endParaRPr lang="en-US" dirty="0">
              <a:latin typeface="Calibri" pitchFamily="34" charset="0"/>
            </a:endParaRPr>
          </a:p>
        </p:txBody>
      </p:sp>
      <p:pic>
        <p:nvPicPr>
          <p:cNvPr id="9" name="Picture 5"/>
          <p:cNvPicPr>
            <a:picLocks noChangeAspect="1" noChangeArrowheads="1"/>
          </p:cNvPicPr>
          <p:nvPr/>
        </p:nvPicPr>
        <p:blipFill>
          <a:blip r:embed="rId3"/>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Photos &amp; Images</a:t>
            </a:r>
            <a:endParaRPr lang="en-US" dirty="0">
              <a:latin typeface="Calibri" pitchFamily="34" charset="0"/>
            </a:endParaRPr>
          </a:p>
        </p:txBody>
      </p:sp>
      <p:sp>
        <p:nvSpPr>
          <p:cNvPr id="3" name="Content Placeholder 2"/>
          <p:cNvSpPr>
            <a:spLocks noGrp="1"/>
          </p:cNvSpPr>
          <p:nvPr>
            <p:ph sz="half" idx="1"/>
          </p:nvPr>
        </p:nvSpPr>
        <p:spPr>
          <a:xfrm>
            <a:off x="1435608" y="1524000"/>
            <a:ext cx="7098792" cy="4663440"/>
          </a:xfrm>
        </p:spPr>
        <p:txBody>
          <a:bodyPr>
            <a:normAutofit/>
          </a:bodyPr>
          <a:lstStyle/>
          <a:p>
            <a:pPr>
              <a:spcAft>
                <a:spcPts val="1200"/>
              </a:spcAft>
            </a:pPr>
            <a:r>
              <a:rPr lang="en-US" dirty="0" smtClean="0">
                <a:latin typeface="Calibri" pitchFamily="34" charset="0"/>
              </a:rPr>
              <a:t>Avoid copying or otherwise using images you find on web pages without permission of the copyright owner</a:t>
            </a:r>
          </a:p>
          <a:p>
            <a:pPr>
              <a:spcAft>
                <a:spcPts val="1200"/>
              </a:spcAft>
            </a:pPr>
            <a:r>
              <a:rPr lang="en-US" dirty="0" smtClean="0">
                <a:latin typeface="Calibri" pitchFamily="34" charset="0"/>
              </a:rPr>
              <a:t>No copyright notice is necessary on photos or images</a:t>
            </a:r>
          </a:p>
          <a:p>
            <a:pPr>
              <a:spcAft>
                <a:spcPts val="1200"/>
              </a:spcAft>
            </a:pPr>
            <a:r>
              <a:rPr lang="en-US" dirty="0" smtClean="0">
                <a:latin typeface="Calibri" pitchFamily="34" charset="0"/>
              </a:rPr>
              <a:t>Assume copyright unless otherwise stated</a:t>
            </a:r>
          </a:p>
          <a:p>
            <a:pPr>
              <a:spcAft>
                <a:spcPts val="1200"/>
              </a:spcAft>
            </a:pPr>
            <a:r>
              <a:rPr lang="en-US" dirty="0" smtClean="0">
                <a:latin typeface="Calibri" pitchFamily="34" charset="0"/>
              </a:rPr>
              <a:t>Do not copy images you believe to be public domain</a:t>
            </a:r>
          </a:p>
          <a:p>
            <a:pPr>
              <a:spcAft>
                <a:spcPts val="1200"/>
              </a:spcAft>
            </a:pPr>
            <a:r>
              <a:rPr lang="en-US" dirty="0" smtClean="0">
                <a:latin typeface="Calibri" pitchFamily="34" charset="0"/>
              </a:rPr>
              <a:t>Do not copy, modify or display images</a:t>
            </a:r>
          </a:p>
          <a:p>
            <a:pPr>
              <a:spcAft>
                <a:spcPts val="1200"/>
              </a:spcAft>
            </a:pPr>
            <a:endParaRPr lang="en-US" dirty="0" smtClean="0">
              <a:latin typeface="Calibri" pitchFamily="34" charset="0"/>
            </a:endParaRP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Video</a:t>
            </a:r>
            <a:endParaRPr lang="en-US" dirty="0">
              <a:latin typeface="Calibri" pitchFamily="34" charset="0"/>
            </a:endParaRPr>
          </a:p>
        </p:txBody>
      </p:sp>
      <p:sp>
        <p:nvSpPr>
          <p:cNvPr id="3" name="Content Placeholder 2"/>
          <p:cNvSpPr>
            <a:spLocks noGrp="1"/>
          </p:cNvSpPr>
          <p:nvPr>
            <p:ph sz="half" idx="1"/>
          </p:nvPr>
        </p:nvSpPr>
        <p:spPr>
          <a:xfrm>
            <a:off x="1435608" y="1524000"/>
            <a:ext cx="7251192" cy="4663440"/>
          </a:xfrm>
        </p:spPr>
        <p:txBody>
          <a:bodyPr/>
          <a:lstStyle/>
          <a:p>
            <a:r>
              <a:rPr lang="en-US" dirty="0" smtClean="0">
                <a:latin typeface="Calibri" pitchFamily="34" charset="0"/>
              </a:rPr>
              <a:t>Can a Temple College-owned video be copied for reserve use? </a:t>
            </a:r>
          </a:p>
          <a:p>
            <a:pPr lvl="1"/>
            <a:r>
              <a:rPr lang="en-US" dirty="0" smtClean="0">
                <a:solidFill>
                  <a:srgbClr val="0070C0"/>
                </a:solidFill>
                <a:latin typeface="Calibri" pitchFamily="34" charset="0"/>
              </a:rPr>
              <a:t>Not unless permission for the copying has been obtained from the copyright owner.</a:t>
            </a:r>
          </a:p>
          <a:p>
            <a:pPr lvl="1"/>
            <a:endParaRPr lang="en-US" dirty="0" smtClean="0">
              <a:latin typeface="Calibri" pitchFamily="34" charset="0"/>
            </a:endParaRPr>
          </a:p>
          <a:p>
            <a:r>
              <a:rPr lang="en-US" dirty="0" smtClean="0">
                <a:latin typeface="Calibri" pitchFamily="34" charset="0"/>
              </a:rPr>
              <a:t>May a club or other group show a video obtained from a local video store</a:t>
            </a:r>
            <a:r>
              <a:rPr lang="en-US" b="1" dirty="0" smtClean="0">
                <a:latin typeface="Calibri" pitchFamily="34" charset="0"/>
              </a:rPr>
              <a:t>?</a:t>
            </a:r>
            <a:endParaRPr lang="en-US" dirty="0" smtClean="0">
              <a:latin typeface="Calibri" pitchFamily="34" charset="0"/>
            </a:endParaRPr>
          </a:p>
          <a:p>
            <a:pPr lvl="1"/>
            <a:r>
              <a:rPr lang="en-US" dirty="0" smtClean="0">
                <a:solidFill>
                  <a:srgbClr val="0070C0"/>
                </a:solidFill>
                <a:latin typeface="Calibri" pitchFamily="34" charset="0"/>
              </a:rPr>
              <a:t>No. However, many film/video libraries and distributors offer the required "public performance rights" that are included in a higher rental fee.</a:t>
            </a:r>
          </a:p>
          <a:p>
            <a:endParaRPr lang="en-US" dirty="0"/>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Music </a:t>
            </a:r>
            <a:r>
              <a:rPr lang="en-US" sz="2400" dirty="0" smtClean="0">
                <a:latin typeface="Calibri" pitchFamily="34" charset="0"/>
              </a:rPr>
              <a:t>(1 of 3)</a:t>
            </a:r>
            <a:endParaRPr lang="en-US" dirty="0">
              <a:latin typeface="Calibri" pitchFamily="34" charset="0"/>
            </a:endParaRPr>
          </a:p>
        </p:txBody>
      </p:sp>
      <p:sp>
        <p:nvSpPr>
          <p:cNvPr id="3" name="Content Placeholder 2"/>
          <p:cNvSpPr>
            <a:spLocks noGrp="1"/>
          </p:cNvSpPr>
          <p:nvPr>
            <p:ph sz="half" idx="1"/>
          </p:nvPr>
        </p:nvSpPr>
        <p:spPr>
          <a:xfrm>
            <a:off x="1435608" y="1371600"/>
            <a:ext cx="7327392" cy="5029200"/>
          </a:xfrm>
        </p:spPr>
        <p:txBody>
          <a:bodyPr>
            <a:normAutofit fontScale="25000" lnSpcReduction="20000"/>
          </a:bodyPr>
          <a:lstStyle/>
          <a:p>
            <a:r>
              <a:rPr lang="en-US" sz="9600" dirty="0" smtClean="0">
                <a:latin typeface="Calibri" pitchFamily="34" charset="0"/>
              </a:rPr>
              <a:t>Music </a:t>
            </a:r>
            <a:r>
              <a:rPr lang="en-US" sz="9600" dirty="0" smtClean="0">
                <a:latin typeface="Calibri" pitchFamily="34" charset="0"/>
              </a:rPr>
              <a:t>is </a:t>
            </a:r>
            <a:r>
              <a:rPr lang="en-US" sz="9600" dirty="0" smtClean="0">
                <a:latin typeface="Calibri" pitchFamily="34" charset="0"/>
              </a:rPr>
              <a:t>the </a:t>
            </a:r>
            <a:r>
              <a:rPr lang="en-US" sz="9600" dirty="0" smtClean="0">
                <a:latin typeface="Calibri" pitchFamily="34" charset="0"/>
              </a:rPr>
              <a:t>most restricted and </a:t>
            </a:r>
            <a:r>
              <a:rPr lang="en-US" sz="9600" dirty="0" smtClean="0">
                <a:latin typeface="Calibri" pitchFamily="34" charset="0"/>
              </a:rPr>
              <a:t>licensed</a:t>
            </a:r>
            <a:r>
              <a:rPr lang="en-US" sz="9600" dirty="0" smtClean="0">
                <a:latin typeface="Calibri" pitchFamily="34" charset="0"/>
              </a:rPr>
              <a:t> </a:t>
            </a:r>
            <a:r>
              <a:rPr lang="en-US" sz="9600" dirty="0" smtClean="0">
                <a:latin typeface="Calibri" pitchFamily="34" charset="0"/>
              </a:rPr>
              <a:t>of </a:t>
            </a:r>
            <a:r>
              <a:rPr lang="en-US" sz="9600" dirty="0" smtClean="0">
                <a:latin typeface="Calibri" pitchFamily="34" charset="0"/>
              </a:rPr>
              <a:t>all </a:t>
            </a:r>
            <a:r>
              <a:rPr lang="en-US" sz="9600" dirty="0" smtClean="0">
                <a:latin typeface="Calibri" pitchFamily="34" charset="0"/>
              </a:rPr>
              <a:t>forms </a:t>
            </a:r>
            <a:r>
              <a:rPr lang="en-US" sz="9600" dirty="0" smtClean="0">
                <a:latin typeface="Calibri" pitchFamily="34" charset="0"/>
              </a:rPr>
              <a:t>of copyright protected </a:t>
            </a:r>
            <a:r>
              <a:rPr lang="en-US" sz="9600" dirty="0" smtClean="0">
                <a:latin typeface="Calibri" pitchFamily="34" charset="0"/>
              </a:rPr>
              <a:t>works</a:t>
            </a:r>
            <a:endParaRPr lang="en-US" sz="9600" dirty="0" smtClean="0">
              <a:latin typeface="Calibri" pitchFamily="34" charset="0"/>
            </a:endParaRPr>
          </a:p>
          <a:p>
            <a:r>
              <a:rPr lang="en-US" sz="9600" dirty="0" smtClean="0">
                <a:latin typeface="Calibri" pitchFamily="34" charset="0"/>
              </a:rPr>
              <a:t>Music </a:t>
            </a:r>
            <a:r>
              <a:rPr lang="en-US" sz="9600" dirty="0" smtClean="0">
                <a:latin typeface="Calibri" pitchFamily="34" charset="0"/>
              </a:rPr>
              <a:t>that </a:t>
            </a:r>
            <a:r>
              <a:rPr lang="en-US" sz="9600" dirty="0" smtClean="0">
                <a:latin typeface="Calibri" pitchFamily="34" charset="0"/>
              </a:rPr>
              <a:t>can </a:t>
            </a:r>
            <a:r>
              <a:rPr lang="en-US" sz="9600" dirty="0" smtClean="0">
                <a:latin typeface="Calibri" pitchFamily="34" charset="0"/>
              </a:rPr>
              <a:t>be </a:t>
            </a:r>
            <a:r>
              <a:rPr lang="en-US" sz="9600" dirty="0" smtClean="0">
                <a:latin typeface="Calibri" pitchFamily="34" charset="0"/>
              </a:rPr>
              <a:t>used </a:t>
            </a:r>
            <a:r>
              <a:rPr lang="en-US" sz="9600" dirty="0" smtClean="0">
                <a:latin typeface="Calibri" pitchFamily="34" charset="0"/>
              </a:rPr>
              <a:t>in </a:t>
            </a:r>
            <a:r>
              <a:rPr lang="en-US" sz="9600" dirty="0" smtClean="0">
                <a:latin typeface="Calibri" pitchFamily="34" charset="0"/>
              </a:rPr>
              <a:t>education without permission </a:t>
            </a:r>
            <a:r>
              <a:rPr lang="en-US" sz="9600" dirty="0" smtClean="0">
                <a:latin typeface="Calibri" pitchFamily="34" charset="0"/>
              </a:rPr>
              <a:t>or </a:t>
            </a:r>
            <a:r>
              <a:rPr lang="en-US" sz="9600" dirty="0" smtClean="0">
                <a:latin typeface="Calibri" pitchFamily="34" charset="0"/>
              </a:rPr>
              <a:t>license: </a:t>
            </a:r>
          </a:p>
          <a:p>
            <a:pPr lvl="1"/>
            <a:r>
              <a:rPr lang="en-US" sz="8000" dirty="0" smtClean="0">
                <a:solidFill>
                  <a:srgbClr val="0070C0"/>
                </a:solidFill>
                <a:latin typeface="Calibri" pitchFamily="34" charset="0"/>
              </a:rPr>
              <a:t>An </a:t>
            </a:r>
            <a:r>
              <a:rPr lang="en-US" sz="8000" dirty="0" smtClean="0">
                <a:solidFill>
                  <a:srgbClr val="0070C0"/>
                </a:solidFill>
                <a:latin typeface="Calibri" pitchFamily="34" charset="0"/>
              </a:rPr>
              <a:t>original composition and </a:t>
            </a:r>
            <a:r>
              <a:rPr lang="en-US" sz="8000" dirty="0" smtClean="0">
                <a:solidFill>
                  <a:srgbClr val="0070C0"/>
                </a:solidFill>
                <a:latin typeface="Calibri" pitchFamily="34" charset="0"/>
              </a:rPr>
              <a:t>instructor is </a:t>
            </a:r>
            <a:r>
              <a:rPr lang="en-US" sz="8000" dirty="0" smtClean="0">
                <a:solidFill>
                  <a:srgbClr val="0070C0"/>
                </a:solidFill>
                <a:latin typeface="Calibri" pitchFamily="34" charset="0"/>
              </a:rPr>
              <a:t>either the composer or </a:t>
            </a:r>
            <a:r>
              <a:rPr lang="en-US" sz="8000" dirty="0" smtClean="0">
                <a:solidFill>
                  <a:srgbClr val="0070C0"/>
                </a:solidFill>
                <a:latin typeface="Calibri" pitchFamily="34" charset="0"/>
              </a:rPr>
              <a:t>has </a:t>
            </a:r>
            <a:r>
              <a:rPr lang="en-US" sz="8000" dirty="0" smtClean="0">
                <a:solidFill>
                  <a:srgbClr val="0070C0"/>
                </a:solidFill>
                <a:latin typeface="Calibri" pitchFamily="34" charset="0"/>
              </a:rPr>
              <a:t>the composer's permission</a:t>
            </a:r>
            <a:r>
              <a:rPr lang="en-US" sz="8000" dirty="0" smtClean="0">
                <a:solidFill>
                  <a:srgbClr val="0070C0"/>
                </a:solidFill>
                <a:latin typeface="Calibri" pitchFamily="34" charset="0"/>
              </a:rPr>
              <a:t>; </a:t>
            </a:r>
            <a:endParaRPr lang="en-US" sz="8000" dirty="0" smtClean="0">
              <a:solidFill>
                <a:srgbClr val="0070C0"/>
              </a:solidFill>
              <a:latin typeface="Calibri" pitchFamily="34" charset="0"/>
            </a:endParaRPr>
          </a:p>
          <a:p>
            <a:pPr lvl="1"/>
            <a:r>
              <a:rPr lang="en-US" sz="8000" dirty="0" smtClean="0">
                <a:solidFill>
                  <a:srgbClr val="0070C0"/>
                </a:solidFill>
                <a:latin typeface="Calibri" pitchFamily="34" charset="0"/>
              </a:rPr>
              <a:t>Popular </a:t>
            </a:r>
            <a:r>
              <a:rPr lang="en-US" sz="8000" dirty="0" smtClean="0">
                <a:solidFill>
                  <a:srgbClr val="0070C0"/>
                </a:solidFill>
                <a:latin typeface="Calibri" pitchFamily="34" charset="0"/>
              </a:rPr>
              <a:t>recorded music and </a:t>
            </a:r>
            <a:r>
              <a:rPr lang="en-US" sz="8000" dirty="0" smtClean="0">
                <a:solidFill>
                  <a:srgbClr val="0070C0"/>
                </a:solidFill>
                <a:latin typeface="Calibri" pitchFamily="34" charset="0"/>
              </a:rPr>
              <a:t>instructor has </a:t>
            </a:r>
            <a:r>
              <a:rPr lang="en-US" sz="8000" dirty="0" smtClean="0">
                <a:solidFill>
                  <a:srgbClr val="0070C0"/>
                </a:solidFill>
                <a:latin typeface="Calibri" pitchFamily="34" charset="0"/>
              </a:rPr>
              <a:t>the permission of the </a:t>
            </a:r>
            <a:r>
              <a:rPr lang="en-US" sz="8000" dirty="0" smtClean="0">
                <a:solidFill>
                  <a:srgbClr val="0070C0"/>
                </a:solidFill>
                <a:latin typeface="Calibri" pitchFamily="34" charset="0"/>
              </a:rPr>
              <a:t>publisher(s) or copyright owner(s); </a:t>
            </a:r>
            <a:endParaRPr lang="en-US" sz="8000" dirty="0" smtClean="0">
              <a:solidFill>
                <a:srgbClr val="0070C0"/>
              </a:solidFill>
              <a:latin typeface="Calibri" pitchFamily="34" charset="0"/>
            </a:endParaRPr>
          </a:p>
          <a:p>
            <a:pPr lvl="1"/>
            <a:r>
              <a:rPr lang="en-US" sz="8000" dirty="0" smtClean="0">
                <a:solidFill>
                  <a:srgbClr val="0070C0"/>
                </a:solidFill>
                <a:latin typeface="Calibri" pitchFamily="34" charset="0"/>
              </a:rPr>
              <a:t>Used </a:t>
            </a:r>
            <a:r>
              <a:rPr lang="en-US" sz="8000" dirty="0" smtClean="0">
                <a:solidFill>
                  <a:srgbClr val="0070C0"/>
                </a:solidFill>
                <a:latin typeface="Calibri" pitchFamily="34" charset="0"/>
              </a:rPr>
              <a:t>in distance education and </a:t>
            </a:r>
            <a:r>
              <a:rPr lang="en-US" sz="8000" dirty="0" smtClean="0">
                <a:solidFill>
                  <a:srgbClr val="0070C0"/>
                </a:solidFill>
                <a:latin typeface="Calibri" pitchFamily="34" charset="0"/>
              </a:rPr>
              <a:t>instructor complies </a:t>
            </a:r>
            <a:r>
              <a:rPr lang="en-US" sz="8000" dirty="0" smtClean="0">
                <a:solidFill>
                  <a:srgbClr val="0070C0"/>
                </a:solidFill>
                <a:latin typeface="Calibri" pitchFamily="34" charset="0"/>
              </a:rPr>
              <a:t>with all </a:t>
            </a:r>
            <a:r>
              <a:rPr lang="en-US" sz="8000" dirty="0" smtClean="0">
                <a:solidFill>
                  <a:srgbClr val="0070C0"/>
                </a:solidFill>
                <a:latin typeface="Calibri" pitchFamily="34" charset="0"/>
              </a:rPr>
              <a:t> </a:t>
            </a:r>
            <a:r>
              <a:rPr lang="en-US" sz="8000" dirty="0" smtClean="0">
                <a:solidFill>
                  <a:srgbClr val="0070C0"/>
                </a:solidFill>
                <a:latin typeface="Calibri" pitchFamily="34" charset="0"/>
              </a:rPr>
              <a:t>requirements of the TEACH Act; </a:t>
            </a:r>
          </a:p>
          <a:p>
            <a:pPr lvl="1"/>
            <a:r>
              <a:rPr lang="en-US" sz="8000" dirty="0" smtClean="0">
                <a:solidFill>
                  <a:srgbClr val="0070C0"/>
                </a:solidFill>
                <a:latin typeface="Calibri" pitchFamily="34" charset="0"/>
              </a:rPr>
              <a:t>Qualifies </a:t>
            </a:r>
            <a:r>
              <a:rPr lang="en-US" sz="8000" dirty="0" smtClean="0">
                <a:solidFill>
                  <a:srgbClr val="0070C0"/>
                </a:solidFill>
                <a:latin typeface="Calibri" pitchFamily="34" charset="0"/>
              </a:rPr>
              <a:t>under </a:t>
            </a:r>
            <a:r>
              <a:rPr lang="en-US" sz="8000" dirty="0" smtClean="0">
                <a:solidFill>
                  <a:srgbClr val="0070C0"/>
                </a:solidFill>
                <a:latin typeface="Calibri" pitchFamily="34" charset="0"/>
              </a:rPr>
              <a:t>rigorous Fair Use exemption rules; </a:t>
            </a:r>
            <a:r>
              <a:rPr lang="en-US" sz="8000" dirty="0" smtClean="0">
                <a:solidFill>
                  <a:srgbClr val="0070C0"/>
                </a:solidFill>
                <a:latin typeface="Calibri" pitchFamily="34" charset="0"/>
              </a:rPr>
              <a:t>or </a:t>
            </a:r>
          </a:p>
          <a:p>
            <a:pPr lvl="1"/>
            <a:r>
              <a:rPr lang="en-US" sz="8000" dirty="0" smtClean="0">
                <a:solidFill>
                  <a:srgbClr val="0070C0"/>
                </a:solidFill>
                <a:latin typeface="Calibri" pitchFamily="34" charset="0"/>
              </a:rPr>
              <a:t>Copyright has expired </a:t>
            </a:r>
            <a:r>
              <a:rPr lang="en-US" sz="8000" dirty="0" smtClean="0">
                <a:solidFill>
                  <a:srgbClr val="0070C0"/>
                </a:solidFill>
                <a:latin typeface="Calibri" pitchFamily="34" charset="0"/>
              </a:rPr>
              <a:t>or </a:t>
            </a:r>
            <a:r>
              <a:rPr lang="en-US" sz="8000" dirty="0" smtClean="0">
                <a:solidFill>
                  <a:srgbClr val="0070C0"/>
                </a:solidFill>
                <a:latin typeface="Calibri" pitchFamily="34" charset="0"/>
              </a:rPr>
              <a:t>was donated </a:t>
            </a:r>
            <a:r>
              <a:rPr lang="en-US" sz="8000" dirty="0" smtClean="0">
                <a:solidFill>
                  <a:srgbClr val="0070C0"/>
                </a:solidFill>
                <a:latin typeface="Calibri" pitchFamily="34" charset="0"/>
              </a:rPr>
              <a:t>to </a:t>
            </a:r>
            <a:r>
              <a:rPr lang="en-US" sz="8000" dirty="0" smtClean="0">
                <a:solidFill>
                  <a:srgbClr val="0070C0"/>
                </a:solidFill>
                <a:latin typeface="Calibri" pitchFamily="34" charset="0"/>
              </a:rPr>
              <a:t>the Public Domain</a:t>
            </a:r>
            <a:r>
              <a:rPr lang="en-US" sz="8000" dirty="0" smtClean="0">
                <a:solidFill>
                  <a:srgbClr val="0070C0"/>
                </a:solidFill>
              </a:rPr>
              <a:t> </a:t>
            </a:r>
            <a:endParaRPr lang="en-US" sz="8000" dirty="0" smtClean="0">
              <a:solidFill>
                <a:srgbClr val="0070C0"/>
              </a:solidFill>
            </a:endParaRPr>
          </a:p>
          <a:p>
            <a:endParaRPr lang="en-US" dirty="0" smtClean="0">
              <a:solidFill>
                <a:srgbClr val="0070C0"/>
              </a:solidFill>
              <a:latin typeface="Calibri" pitchFamily="34" charset="0"/>
            </a:endParaRPr>
          </a:p>
          <a:p>
            <a:pPr lvl="1"/>
            <a:endParaRPr lang="en-US" dirty="0">
              <a:solidFill>
                <a:srgbClr val="0070C0"/>
              </a:solidFill>
              <a:latin typeface="Calibri" pitchFamily="34" charset="0"/>
            </a:endParaRP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Music </a:t>
            </a:r>
            <a:r>
              <a:rPr lang="en-US" sz="2400" dirty="0" smtClean="0">
                <a:latin typeface="Calibri" pitchFamily="34" charset="0"/>
              </a:rPr>
              <a:t>(2 of 3)</a:t>
            </a:r>
            <a:endParaRPr lang="en-US" dirty="0">
              <a:latin typeface="Calibri" pitchFamily="34" charset="0"/>
            </a:endParaRPr>
          </a:p>
        </p:txBody>
      </p:sp>
      <p:sp>
        <p:nvSpPr>
          <p:cNvPr id="3" name="Content Placeholder 2"/>
          <p:cNvSpPr>
            <a:spLocks noGrp="1"/>
          </p:cNvSpPr>
          <p:nvPr>
            <p:ph sz="half" idx="1"/>
          </p:nvPr>
        </p:nvSpPr>
        <p:spPr>
          <a:xfrm>
            <a:off x="1435608" y="1524000"/>
            <a:ext cx="7098792" cy="4663440"/>
          </a:xfrm>
        </p:spPr>
        <p:txBody>
          <a:bodyPr>
            <a:normAutofit fontScale="25000" lnSpcReduction="20000"/>
          </a:bodyPr>
          <a:lstStyle/>
          <a:p>
            <a:r>
              <a:rPr lang="en-US" sz="9600" dirty="0" smtClean="0">
                <a:latin typeface="Calibri" pitchFamily="34" charset="0"/>
              </a:rPr>
              <a:t>To Further Clarify</a:t>
            </a:r>
          </a:p>
          <a:p>
            <a:pPr lvl="1"/>
            <a:r>
              <a:rPr lang="en-US" sz="8000" dirty="0" smtClean="0">
                <a:solidFill>
                  <a:srgbClr val="0070C0"/>
                </a:solidFill>
                <a:latin typeface="Calibri" pitchFamily="34" charset="0"/>
              </a:rPr>
              <a:t>If </a:t>
            </a:r>
            <a:r>
              <a:rPr lang="en-US" sz="8000" dirty="0" smtClean="0">
                <a:solidFill>
                  <a:srgbClr val="0070C0"/>
                </a:solidFill>
                <a:latin typeface="Calibri" pitchFamily="34" charset="0"/>
              </a:rPr>
              <a:t>music is played on a special Web site as part of distance education and otherwise complies with all prerequisites under the </a:t>
            </a:r>
            <a:r>
              <a:rPr lang="en-US" sz="8000" u="sng" dirty="0" smtClean="0">
                <a:solidFill>
                  <a:srgbClr val="0070C0"/>
                </a:solidFill>
                <a:latin typeface="Calibri" pitchFamily="34" charset="0"/>
              </a:rPr>
              <a:t>TEACH Act</a:t>
            </a:r>
            <a:r>
              <a:rPr lang="en-US" sz="8000" dirty="0" smtClean="0">
                <a:solidFill>
                  <a:srgbClr val="0070C0"/>
                </a:solidFill>
                <a:latin typeface="Calibri" pitchFamily="34" charset="0"/>
              </a:rPr>
              <a:t>, then it will be exempt from the requirement of getting permission or paying licensing </a:t>
            </a:r>
            <a:r>
              <a:rPr lang="en-US" sz="8000" dirty="0" smtClean="0">
                <a:solidFill>
                  <a:srgbClr val="0070C0"/>
                </a:solidFill>
                <a:latin typeface="Calibri" pitchFamily="34" charset="0"/>
              </a:rPr>
              <a:t>fees</a:t>
            </a:r>
          </a:p>
          <a:p>
            <a:pPr lvl="1"/>
            <a:r>
              <a:rPr lang="en-US" sz="8000" dirty="0" smtClean="0">
                <a:solidFill>
                  <a:srgbClr val="0070C0"/>
                </a:solidFill>
                <a:latin typeface="Calibri" pitchFamily="34" charset="0"/>
              </a:rPr>
              <a:t>If </a:t>
            </a:r>
            <a:r>
              <a:rPr lang="en-US" sz="8000" dirty="0" smtClean="0">
                <a:solidFill>
                  <a:srgbClr val="0070C0"/>
                </a:solidFill>
                <a:latin typeface="Calibri" pitchFamily="34" charset="0"/>
              </a:rPr>
              <a:t>music is played live in class </a:t>
            </a:r>
            <a:r>
              <a:rPr lang="en-US" sz="8000" u="sng" dirty="0" smtClean="0">
                <a:solidFill>
                  <a:srgbClr val="0070C0"/>
                </a:solidFill>
                <a:latin typeface="Calibri" pitchFamily="34" charset="0"/>
              </a:rPr>
              <a:t>for the purpose of education or research</a:t>
            </a:r>
            <a:r>
              <a:rPr lang="en-US" sz="8000" dirty="0" smtClean="0">
                <a:solidFill>
                  <a:srgbClr val="0070C0"/>
                </a:solidFill>
                <a:latin typeface="Calibri" pitchFamily="34" charset="0"/>
              </a:rPr>
              <a:t>, it may be exempt from permission and license fees as </a:t>
            </a:r>
            <a:r>
              <a:rPr lang="en-US" sz="8000" dirty="0" smtClean="0">
                <a:solidFill>
                  <a:srgbClr val="0070C0"/>
                </a:solidFill>
                <a:latin typeface="Calibri" pitchFamily="34" charset="0"/>
              </a:rPr>
              <a:t>Fair Use</a:t>
            </a:r>
          </a:p>
          <a:p>
            <a:pPr lvl="1"/>
            <a:r>
              <a:rPr lang="en-US" sz="8000" dirty="0" smtClean="0">
                <a:solidFill>
                  <a:srgbClr val="0070C0"/>
                </a:solidFill>
                <a:latin typeface="Calibri" pitchFamily="34" charset="0"/>
              </a:rPr>
              <a:t>A </a:t>
            </a:r>
            <a:r>
              <a:rPr lang="en-US" sz="8000" dirty="0" smtClean="0">
                <a:solidFill>
                  <a:srgbClr val="0070C0"/>
                </a:solidFill>
                <a:latin typeface="Calibri" pitchFamily="34" charset="0"/>
              </a:rPr>
              <a:t>majority of the four factors of </a:t>
            </a:r>
            <a:r>
              <a:rPr lang="en-US" sz="8000" u="sng" dirty="0" smtClean="0">
                <a:solidFill>
                  <a:srgbClr val="0070C0"/>
                </a:solidFill>
                <a:latin typeface="Calibri" pitchFamily="34" charset="0"/>
              </a:rPr>
              <a:t>Fair Us</a:t>
            </a:r>
            <a:r>
              <a:rPr lang="en-US" sz="8000" dirty="0" smtClean="0">
                <a:solidFill>
                  <a:srgbClr val="0070C0"/>
                </a:solidFill>
                <a:latin typeface="Calibri" pitchFamily="34" charset="0"/>
              </a:rPr>
              <a:t>e </a:t>
            </a:r>
            <a:r>
              <a:rPr lang="en-US" sz="8000" dirty="0" smtClean="0">
                <a:solidFill>
                  <a:srgbClr val="0070C0"/>
                </a:solidFill>
                <a:latin typeface="Calibri" pitchFamily="34" charset="0"/>
              </a:rPr>
              <a:t>would have to favor fair use so music may have to be edited so that </a:t>
            </a:r>
            <a:r>
              <a:rPr lang="en-US" sz="8000" u="sng" dirty="0" smtClean="0">
                <a:solidFill>
                  <a:srgbClr val="0070C0"/>
                </a:solidFill>
                <a:latin typeface="Calibri" pitchFamily="34" charset="0"/>
              </a:rPr>
              <a:t>entire songs are not </a:t>
            </a:r>
            <a:r>
              <a:rPr lang="en-US" sz="8000" u="sng" dirty="0" smtClean="0">
                <a:solidFill>
                  <a:srgbClr val="0070C0"/>
                </a:solidFill>
                <a:latin typeface="Calibri" pitchFamily="34" charset="0"/>
              </a:rPr>
              <a:t>played</a:t>
            </a:r>
          </a:p>
          <a:p>
            <a:pPr lvl="1"/>
            <a:endParaRPr lang="en-US" sz="2000" dirty="0" smtClean="0">
              <a:solidFill>
                <a:srgbClr val="0070C0"/>
              </a:solidFill>
              <a:latin typeface="Calibri" pitchFamily="34" charset="0"/>
            </a:endParaRPr>
          </a:p>
          <a:p>
            <a:pPr lvl="1"/>
            <a:endParaRPr lang="en-US" sz="2000" dirty="0" smtClean="0">
              <a:solidFill>
                <a:srgbClr val="0070C0"/>
              </a:solidFill>
              <a:latin typeface="Calibri" pitchFamily="34" charset="0"/>
            </a:endParaRPr>
          </a:p>
          <a:p>
            <a:r>
              <a:rPr lang="en-US" sz="2200" dirty="0" smtClean="0">
                <a:solidFill>
                  <a:srgbClr val="0070C0"/>
                </a:solidFill>
                <a:latin typeface="Calibri" pitchFamily="34" charset="0"/>
              </a:rPr>
              <a:t>Instructor</a:t>
            </a:r>
            <a:endParaRPr lang="en-US" dirty="0">
              <a:solidFill>
                <a:srgbClr val="0070C0"/>
              </a:solidFill>
              <a:latin typeface="Calibri" pitchFamily="34" charset="0"/>
            </a:endParaRP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Music </a:t>
            </a:r>
            <a:r>
              <a:rPr lang="en-US" sz="2400" dirty="0" smtClean="0">
                <a:latin typeface="Calibri" pitchFamily="34" charset="0"/>
              </a:rPr>
              <a:t>(3 of 3)</a:t>
            </a:r>
            <a:endParaRPr lang="en-US" dirty="0">
              <a:latin typeface="Calibri" pitchFamily="34" charset="0"/>
            </a:endParaRPr>
          </a:p>
        </p:txBody>
      </p:sp>
      <p:sp>
        <p:nvSpPr>
          <p:cNvPr id="3" name="Content Placeholder 2"/>
          <p:cNvSpPr>
            <a:spLocks noGrp="1"/>
          </p:cNvSpPr>
          <p:nvPr>
            <p:ph sz="half" idx="1"/>
          </p:nvPr>
        </p:nvSpPr>
        <p:spPr>
          <a:xfrm>
            <a:off x="1435608" y="1524000"/>
            <a:ext cx="7098792" cy="4663440"/>
          </a:xfrm>
        </p:spPr>
        <p:txBody>
          <a:bodyPr>
            <a:normAutofit/>
          </a:bodyPr>
          <a:lstStyle/>
          <a:p>
            <a:r>
              <a:rPr lang="en-US" sz="2400" dirty="0" smtClean="0">
                <a:latin typeface="Calibri" pitchFamily="34" charset="0"/>
              </a:rPr>
              <a:t>Acceptable to record a performance of a work from sheet music not under copyright</a:t>
            </a:r>
          </a:p>
          <a:p>
            <a:pPr lvl="1"/>
            <a:r>
              <a:rPr lang="en-US" sz="2200" dirty="0" smtClean="0">
                <a:solidFill>
                  <a:srgbClr val="0070C0"/>
                </a:solidFill>
                <a:latin typeface="Calibri" pitchFamily="34" charset="0"/>
              </a:rPr>
              <a:t>Instructor performs and records</a:t>
            </a:r>
          </a:p>
          <a:p>
            <a:pPr lvl="1"/>
            <a:endParaRPr lang="en-US" dirty="0" smtClean="0">
              <a:solidFill>
                <a:srgbClr val="0070C0"/>
              </a:solidFill>
              <a:latin typeface="Calibri" pitchFamily="34" charset="0"/>
            </a:endParaRPr>
          </a:p>
          <a:p>
            <a:r>
              <a:rPr lang="en-US" sz="2400" dirty="0" smtClean="0">
                <a:latin typeface="Calibri" pitchFamily="34" charset="0"/>
              </a:rPr>
              <a:t>Distance Education Courses: Include </a:t>
            </a:r>
            <a:r>
              <a:rPr lang="en-US" sz="2400" dirty="0" smtClean="0">
                <a:latin typeface="Calibri" pitchFamily="34" charset="0"/>
              </a:rPr>
              <a:t>a “COPYRIGHT NOTICE TO STUDENTS” statement in the assignment </a:t>
            </a:r>
          </a:p>
          <a:p>
            <a:pPr lvl="1"/>
            <a:r>
              <a:rPr lang="en-US" sz="2200" dirty="0" smtClean="0">
                <a:solidFill>
                  <a:srgbClr val="0070C0"/>
                </a:solidFill>
                <a:latin typeface="Calibri" pitchFamily="34" charset="0"/>
              </a:rPr>
              <a:t>“This recording is for the sole purpose of instruction as part of this course offered by Temple College, is solely for Temple College students registered in this course, and is subject to copyright protection law.”</a:t>
            </a:r>
          </a:p>
          <a:p>
            <a:endParaRPr lang="en-US" dirty="0" smtClean="0">
              <a:solidFill>
                <a:srgbClr val="0070C0"/>
              </a:solidFill>
              <a:latin typeface="Calibri" pitchFamily="34" charset="0"/>
            </a:endParaRPr>
          </a:p>
          <a:p>
            <a:pPr lvl="1"/>
            <a:endParaRPr lang="en-US" dirty="0">
              <a:solidFill>
                <a:srgbClr val="0070C0"/>
              </a:solidFill>
              <a:latin typeface="Calibri" pitchFamily="34" charset="0"/>
            </a:endParaRP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1435100" y="274638"/>
            <a:ext cx="7499350" cy="1143000"/>
          </a:xfrm>
        </p:spPr>
        <p:txBody>
          <a:bodyPr/>
          <a:lstStyle/>
          <a:p>
            <a:r>
              <a:rPr lang="en-US" dirty="0" smtClean="0">
                <a:latin typeface="Calibri" pitchFamily="34" charset="0"/>
              </a:rPr>
              <a:t>Faculty Resources</a:t>
            </a:r>
          </a:p>
        </p:txBody>
      </p:sp>
      <p:sp>
        <p:nvSpPr>
          <p:cNvPr id="5" name="Rectangle 4"/>
          <p:cNvSpPr>
            <a:spLocks noGrp="1"/>
          </p:cNvSpPr>
          <p:nvPr>
            <p:ph sz="half" idx="1"/>
          </p:nvPr>
        </p:nvSpPr>
        <p:spPr>
          <a:xfrm>
            <a:off x="1435100" y="1524000"/>
            <a:ext cx="7251700" cy="4664075"/>
          </a:xfrm>
        </p:spPr>
        <p:txBody>
          <a:bodyPr/>
          <a:lstStyle/>
          <a:p>
            <a:r>
              <a:rPr lang="en-US" dirty="0" smtClean="0">
                <a:latin typeface="Calibri" pitchFamily="34" charset="0"/>
              </a:rPr>
              <a:t>Employee Handbook</a:t>
            </a:r>
          </a:p>
          <a:p>
            <a:r>
              <a:rPr lang="en-US" dirty="0" smtClean="0">
                <a:latin typeface="Calibri" pitchFamily="34" charset="0"/>
              </a:rPr>
              <a:t>TC Web Site </a:t>
            </a:r>
          </a:p>
          <a:p>
            <a:pPr lvl="1"/>
            <a:r>
              <a:rPr lang="en-US" sz="2300" dirty="0" smtClean="0">
                <a:solidFill>
                  <a:srgbClr val="0070C0"/>
                </a:solidFill>
                <a:latin typeface="Calibri" pitchFamily="34" charset="0"/>
              </a:rPr>
              <a:t>Web Links </a:t>
            </a:r>
          </a:p>
          <a:p>
            <a:pPr lvl="1"/>
            <a:r>
              <a:rPr lang="en-US" sz="2300" dirty="0" smtClean="0">
                <a:solidFill>
                  <a:srgbClr val="0070C0"/>
                </a:solidFill>
                <a:latin typeface="Calibri" pitchFamily="34" charset="0"/>
              </a:rPr>
              <a:t>Resources</a:t>
            </a:r>
          </a:p>
          <a:p>
            <a:pPr lvl="1"/>
            <a:r>
              <a:rPr lang="en-US" sz="2300" dirty="0" smtClean="0">
                <a:solidFill>
                  <a:srgbClr val="0070C0"/>
                </a:solidFill>
                <a:latin typeface="Calibri" pitchFamily="34" charset="0"/>
              </a:rPr>
              <a:t>Permission Letter</a:t>
            </a:r>
          </a:p>
          <a:p>
            <a:pPr lvl="1"/>
            <a:r>
              <a:rPr lang="en-US" sz="2300" dirty="0" smtClean="0">
                <a:solidFill>
                  <a:srgbClr val="0070C0"/>
                </a:solidFill>
                <a:latin typeface="Calibri" pitchFamily="34" charset="0"/>
              </a:rPr>
              <a:t>FAQs</a:t>
            </a:r>
          </a:p>
          <a:p>
            <a:r>
              <a:rPr lang="en-US" dirty="0" smtClean="0">
                <a:latin typeface="Calibri" pitchFamily="34" charset="0"/>
              </a:rPr>
              <a:t>Professional Development</a:t>
            </a:r>
          </a:p>
          <a:p>
            <a:r>
              <a:rPr lang="en-US" dirty="0" smtClean="0">
                <a:latin typeface="Calibri" pitchFamily="34" charset="0"/>
              </a:rPr>
              <a:t>Library &amp; Distance Ed. Dept.</a:t>
            </a:r>
            <a:endParaRPr lang="en-US" dirty="0">
              <a:latin typeface="Calibri" pitchFamily="34" charset="0"/>
            </a:endParaRPr>
          </a:p>
        </p:txBody>
      </p:sp>
      <p:pic>
        <p:nvPicPr>
          <p:cNvPr id="7" name="Picture 3"/>
          <p:cNvPicPr>
            <a:picLocks noChangeAspect="1" noChangeArrowheads="1"/>
          </p:cNvPicPr>
          <p:nvPr/>
        </p:nvPicPr>
        <p:blipFill>
          <a:blip r:embed="rId2"/>
          <a:srcRect/>
          <a:stretch>
            <a:fillRect/>
          </a:stretch>
        </p:blipFill>
        <p:spPr bwMode="auto">
          <a:xfrm>
            <a:off x="7086600" y="2133600"/>
            <a:ext cx="1849766" cy="2537423"/>
          </a:xfrm>
          <a:prstGeom prst="rect">
            <a:avLst/>
          </a:prstGeom>
          <a:noFill/>
          <a:ln w="9525">
            <a:solidFill>
              <a:schemeClr val="tx1"/>
            </a:solidFill>
            <a:miter lim="800000"/>
            <a:headEnd/>
            <a:tailEnd/>
          </a:ln>
          <a:effectLst/>
        </p:spPr>
      </p:pic>
      <p:pic>
        <p:nvPicPr>
          <p:cNvPr id="8" name="Picture 4"/>
          <p:cNvPicPr>
            <a:picLocks noChangeAspect="1" noChangeArrowheads="1"/>
          </p:cNvPicPr>
          <p:nvPr/>
        </p:nvPicPr>
        <p:blipFill>
          <a:blip r:embed="rId3" cstate="print"/>
          <a:srcRect/>
          <a:stretch>
            <a:fillRect/>
          </a:stretch>
        </p:blipFill>
        <p:spPr bwMode="auto">
          <a:xfrm>
            <a:off x="6477000" y="3657600"/>
            <a:ext cx="2514600" cy="1732280"/>
          </a:xfrm>
          <a:prstGeom prst="rect">
            <a:avLst/>
          </a:prstGeom>
          <a:noFill/>
          <a:ln w="9525">
            <a:solidFill>
              <a:schemeClr val="tx1"/>
            </a:solidFill>
            <a:miter lim="800000"/>
            <a:headEnd/>
            <a:tailEnd/>
          </a:ln>
          <a:effectLst/>
        </p:spPr>
      </p:pic>
      <p:pic>
        <p:nvPicPr>
          <p:cNvPr id="11" name="Picture 5"/>
          <p:cNvPicPr>
            <a:picLocks noChangeAspect="1" noChangeArrowheads="1"/>
          </p:cNvPicPr>
          <p:nvPr/>
        </p:nvPicPr>
        <p:blipFill>
          <a:blip r:embed="rId4" cstate="print"/>
          <a:srcRect/>
          <a:stretch>
            <a:fillRect/>
          </a:stretch>
        </p:blipFill>
        <p:spPr bwMode="auto">
          <a:xfrm>
            <a:off x="6096000" y="4724400"/>
            <a:ext cx="2556387" cy="1761067"/>
          </a:xfrm>
          <a:prstGeom prst="rect">
            <a:avLst/>
          </a:prstGeom>
          <a:noFill/>
          <a:ln w="9525">
            <a:solidFill>
              <a:schemeClr val="tx1"/>
            </a:solidFill>
            <a:miter lim="800000"/>
            <a:headEnd/>
            <a:tailEnd/>
          </a:ln>
          <a:effectLst/>
        </p:spPr>
      </p:pic>
      <p:pic>
        <p:nvPicPr>
          <p:cNvPr id="12" name="Picture 11"/>
          <p:cNvPicPr>
            <a:picLocks noChangeAspect="1" noChangeArrowheads="1"/>
          </p:cNvPicPr>
          <p:nvPr/>
        </p:nvPicPr>
        <p:blipFill>
          <a:blip r:embed="rId5"/>
          <a:srcRect/>
          <a:stretch>
            <a:fillRect/>
          </a:stretch>
        </p:blipFill>
        <p:spPr bwMode="auto">
          <a:xfrm>
            <a:off x="7391400" y="228600"/>
            <a:ext cx="1638300" cy="610862"/>
          </a:xfrm>
          <a:prstGeom prst="rect">
            <a:avLst/>
          </a:prstGeom>
          <a:noFill/>
          <a:ln w="9525">
            <a:noFill/>
            <a:miter lim="800000"/>
            <a:headEnd/>
            <a:tailEnd/>
          </a:ln>
          <a:effectLst/>
        </p:spPr>
      </p:pic>
      <p:sp>
        <p:nvSpPr>
          <p:cNvPr id="13" name="Slide Number Placeholder 12"/>
          <p:cNvSpPr>
            <a:spLocks noGrp="1"/>
          </p:cNvSpPr>
          <p:nvPr>
            <p:ph type="sldNum" sz="quarter" idx="12"/>
          </p:nvPr>
        </p:nvSpPr>
        <p:spPr/>
        <p:txBody>
          <a:bodyPr/>
          <a:lstStyle/>
          <a:p>
            <a:fld id="{E6EC331D-CB6E-4CAE-BD7D-1FD11E1F29F1}"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bri" pitchFamily="34" charset="0"/>
              </a:rPr>
              <a:t>Copyright Tools</a:t>
            </a:r>
            <a:endParaRPr lang="en-US" sz="4000" dirty="0">
              <a:latin typeface="Calibri" pitchFamily="34" charset="0"/>
            </a:endParaRPr>
          </a:p>
        </p:txBody>
      </p:sp>
      <p:sp>
        <p:nvSpPr>
          <p:cNvPr id="3" name="Content Placeholder 2"/>
          <p:cNvSpPr>
            <a:spLocks noGrp="1"/>
          </p:cNvSpPr>
          <p:nvPr>
            <p:ph sz="half" idx="1"/>
          </p:nvPr>
        </p:nvSpPr>
        <p:spPr>
          <a:xfrm>
            <a:off x="1435608" y="1524000"/>
            <a:ext cx="7098792" cy="4663440"/>
          </a:xfrm>
        </p:spPr>
        <p:txBody>
          <a:bodyPr/>
          <a:lstStyle/>
          <a:p>
            <a:r>
              <a:rPr lang="en-US" dirty="0" smtClean="0">
                <a:latin typeface="Calibri" pitchFamily="34" charset="0"/>
              </a:rPr>
              <a:t>Policy</a:t>
            </a:r>
          </a:p>
          <a:p>
            <a:pPr lvl="1"/>
            <a:r>
              <a:rPr lang="en-US" dirty="0" smtClean="0">
                <a:solidFill>
                  <a:srgbClr val="0070C0"/>
                </a:solidFill>
                <a:latin typeface="Calibri" pitchFamily="34" charset="0"/>
              </a:rPr>
              <a:t>Updated policy in final </a:t>
            </a:r>
            <a:r>
              <a:rPr lang="en-US" dirty="0" smtClean="0">
                <a:solidFill>
                  <a:srgbClr val="0070C0"/>
                </a:solidFill>
                <a:latin typeface="Calibri" pitchFamily="34" charset="0"/>
              </a:rPr>
              <a:t>approval process</a:t>
            </a:r>
            <a:endParaRPr lang="en-US" dirty="0" smtClean="0">
              <a:solidFill>
                <a:srgbClr val="0070C0"/>
              </a:solidFill>
              <a:latin typeface="Calibri" pitchFamily="34" charset="0"/>
            </a:endParaRPr>
          </a:p>
          <a:p>
            <a:pPr lvl="1"/>
            <a:r>
              <a:rPr lang="en-US" dirty="0" smtClean="0">
                <a:solidFill>
                  <a:srgbClr val="0070C0"/>
                </a:solidFill>
                <a:latin typeface="Calibri" pitchFamily="34" charset="0"/>
              </a:rPr>
              <a:t>Current Policy available</a:t>
            </a:r>
          </a:p>
          <a:p>
            <a:endParaRPr lang="en-US" dirty="0" smtClean="0">
              <a:latin typeface="Calibri" pitchFamily="34" charset="0"/>
            </a:endParaRPr>
          </a:p>
          <a:p>
            <a:r>
              <a:rPr lang="en-US" dirty="0" smtClean="0">
                <a:latin typeface="Calibri" pitchFamily="34" charset="0"/>
              </a:rPr>
              <a:t>Permission</a:t>
            </a:r>
            <a:r>
              <a:rPr lang="en-US" dirty="0">
                <a:latin typeface="Calibri" pitchFamily="34" charset="0"/>
              </a:rPr>
              <a:t> </a:t>
            </a:r>
            <a:r>
              <a:rPr lang="en-US" dirty="0" smtClean="0">
                <a:latin typeface="Calibri" pitchFamily="34" charset="0"/>
              </a:rPr>
              <a:t>Letter</a:t>
            </a:r>
          </a:p>
          <a:p>
            <a:pPr lvl="1"/>
            <a:r>
              <a:rPr lang="en-US" dirty="0" smtClean="0">
                <a:solidFill>
                  <a:srgbClr val="0070C0"/>
                </a:solidFill>
                <a:latin typeface="Calibri" pitchFamily="34" charset="0"/>
              </a:rPr>
              <a:t>Sample</a:t>
            </a:r>
          </a:p>
          <a:p>
            <a:endParaRPr lang="en-US" dirty="0" smtClean="0">
              <a:latin typeface="Calibri" pitchFamily="34" charset="0"/>
            </a:endParaRPr>
          </a:p>
          <a:p>
            <a:r>
              <a:rPr lang="en-US" dirty="0" smtClean="0">
                <a:latin typeface="Calibri" pitchFamily="34" charset="0"/>
              </a:rPr>
              <a:t>Web Site</a:t>
            </a:r>
          </a:p>
          <a:p>
            <a:pPr lvl="1"/>
            <a:r>
              <a:rPr lang="en-US" dirty="0" smtClean="0">
                <a:solidFill>
                  <a:srgbClr val="0070C0"/>
                </a:solidFill>
                <a:latin typeface="Calibri" pitchFamily="34" charset="0"/>
              </a:rPr>
              <a:t>In planning phase</a:t>
            </a:r>
          </a:p>
        </p:txBody>
      </p:sp>
      <p:pic>
        <p:nvPicPr>
          <p:cNvPr id="9" name="Picture 5"/>
          <p:cNvPicPr>
            <a:picLocks noChangeAspect="1" noChangeArrowheads="1"/>
          </p:cNvPicPr>
          <p:nvPr/>
        </p:nvPicPr>
        <p:blipFill>
          <a:blip r:embed="rId2"/>
          <a:srcRect/>
          <a:stretch>
            <a:fillRect/>
          </a:stretch>
        </p:blipFill>
        <p:spPr bwMode="auto">
          <a:xfrm>
            <a:off x="7391400" y="152401"/>
            <a:ext cx="1638300" cy="610862"/>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E6EC331D-CB6E-4CAE-BD7D-1FD11E1F29F1}" type="slidenum">
              <a:rPr lang="en-US" smtClean="0"/>
              <a:pPr/>
              <a:t>36</a:t>
            </a:fld>
            <a:endParaRPr lang="en-US" dirty="0"/>
          </a:p>
        </p:txBody>
      </p:sp>
      <p:sp>
        <p:nvSpPr>
          <p:cNvPr id="6" name="Explosion 1 5"/>
          <p:cNvSpPr/>
          <p:nvPr/>
        </p:nvSpPr>
        <p:spPr>
          <a:xfrm>
            <a:off x="1143000" y="1524000"/>
            <a:ext cx="381000" cy="45720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8" name="Explosion 1 7"/>
          <p:cNvSpPr/>
          <p:nvPr/>
        </p:nvSpPr>
        <p:spPr>
          <a:xfrm>
            <a:off x="1143000" y="4648200"/>
            <a:ext cx="381000" cy="45720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bri" pitchFamily="34" charset="0"/>
              </a:rPr>
              <a:t>Web Information Sites </a:t>
            </a:r>
            <a:r>
              <a:rPr lang="en-US" sz="2400" dirty="0" smtClean="0">
                <a:latin typeface="Calibri" pitchFamily="34" charset="0"/>
              </a:rPr>
              <a:t>(1 of 2)</a:t>
            </a:r>
            <a:endParaRPr lang="en-US" sz="4000" dirty="0">
              <a:latin typeface="Calibri" pitchFamily="34" charset="0"/>
            </a:endParaRPr>
          </a:p>
        </p:txBody>
      </p:sp>
      <p:sp>
        <p:nvSpPr>
          <p:cNvPr id="3" name="Content Placeholder 2"/>
          <p:cNvSpPr>
            <a:spLocks noGrp="1"/>
          </p:cNvSpPr>
          <p:nvPr>
            <p:ph sz="half" idx="1"/>
          </p:nvPr>
        </p:nvSpPr>
        <p:spPr>
          <a:xfrm>
            <a:off x="1435608" y="1524000"/>
            <a:ext cx="7251192" cy="5029200"/>
          </a:xfrm>
        </p:spPr>
        <p:txBody>
          <a:bodyPr>
            <a:noAutofit/>
          </a:bodyPr>
          <a:lstStyle/>
          <a:p>
            <a:pPr marL="596646" indent="-514350"/>
            <a:r>
              <a:rPr lang="en-US" dirty="0" smtClean="0">
                <a:latin typeface="Calibri" pitchFamily="34" charset="0"/>
              </a:rPr>
              <a:t>Copyright</a:t>
            </a:r>
          </a:p>
          <a:p>
            <a:pPr marL="870966" lvl="1" indent="-514350"/>
            <a:r>
              <a:rPr lang="en-US" sz="1600" dirty="0" smtClean="0">
                <a:latin typeface="Calibri" pitchFamily="34" charset="0"/>
                <a:hlinkClick r:id="rId2"/>
              </a:rPr>
              <a:t>http://www.loc.gov/copyright</a:t>
            </a:r>
            <a:endParaRPr lang="en-US" sz="1600" dirty="0" smtClean="0">
              <a:latin typeface="Calibri" pitchFamily="34" charset="0"/>
            </a:endParaRPr>
          </a:p>
          <a:p>
            <a:pPr marL="596646" indent="-514350"/>
            <a:r>
              <a:rPr lang="en-US" dirty="0" smtClean="0">
                <a:latin typeface="Calibri" pitchFamily="34" charset="0"/>
              </a:rPr>
              <a:t>Fair Use</a:t>
            </a:r>
          </a:p>
          <a:p>
            <a:pPr marL="870966" lvl="1" indent="-514350"/>
            <a:r>
              <a:rPr lang="en-US" sz="1600" dirty="0" smtClean="0">
                <a:latin typeface="Calibri" pitchFamily="34" charset="0"/>
                <a:hlinkClick r:id="rId3"/>
              </a:rPr>
              <a:t>http://www.copyright.iupui.edu/fairuse.htm</a:t>
            </a:r>
            <a:endParaRPr lang="en-US" sz="1600" dirty="0" smtClean="0">
              <a:latin typeface="Calibri" pitchFamily="34" charset="0"/>
            </a:endParaRPr>
          </a:p>
          <a:p>
            <a:pPr marL="596646" indent="-514350"/>
            <a:r>
              <a:rPr lang="en-US" dirty="0" smtClean="0">
                <a:latin typeface="Calibri" pitchFamily="34" charset="0"/>
              </a:rPr>
              <a:t>TEACH Act </a:t>
            </a:r>
          </a:p>
          <a:p>
            <a:pPr marL="870966" lvl="1" indent="-514350"/>
            <a:r>
              <a:rPr lang="en-US" sz="1600" dirty="0" smtClean="0">
                <a:latin typeface="Calibri" pitchFamily="34" charset="0"/>
                <a:hlinkClick r:id="rId4"/>
              </a:rPr>
              <a:t>http://www.copyright.iupui.edu/dist_learning.htm</a:t>
            </a:r>
            <a:endParaRPr lang="en-US" sz="1600" dirty="0" smtClean="0">
              <a:latin typeface="Calibri" pitchFamily="34" charset="0"/>
            </a:endParaRPr>
          </a:p>
          <a:p>
            <a:pPr marL="870966" lvl="1" indent="-514350"/>
            <a:r>
              <a:rPr lang="en-US" sz="1600" dirty="0" smtClean="0">
                <a:latin typeface="Calibri" pitchFamily="34" charset="0"/>
                <a:hlinkClick r:id="rId5"/>
              </a:rPr>
              <a:t>http://en.wikipedia.org/wiki/TEACH_Act</a:t>
            </a:r>
            <a:endParaRPr lang="en-US" sz="1600" dirty="0" smtClean="0">
              <a:latin typeface="Calibri" pitchFamily="34" charset="0"/>
            </a:endParaRPr>
          </a:p>
          <a:p>
            <a:pPr marL="596646" indent="-514350"/>
            <a:r>
              <a:rPr lang="en-US" dirty="0" smtClean="0">
                <a:latin typeface="Calibri" pitchFamily="34" charset="0"/>
              </a:rPr>
              <a:t>Digital Millennium Copyright Act</a:t>
            </a:r>
          </a:p>
          <a:p>
            <a:pPr marL="870966" lvl="1" indent="-514350"/>
            <a:r>
              <a:rPr lang="en-US" sz="1600" dirty="0" smtClean="0">
                <a:latin typeface="Calibri" pitchFamily="34" charset="0"/>
                <a:hlinkClick r:id="rId6"/>
              </a:rPr>
              <a:t>http://www.copyright.gov/legislation/dmca.pdf</a:t>
            </a:r>
            <a:endParaRPr lang="en-US" sz="1600" dirty="0" smtClean="0">
              <a:latin typeface="Calibri" pitchFamily="34" charset="0"/>
            </a:endParaRPr>
          </a:p>
          <a:p>
            <a:pPr marL="596646" indent="-514350"/>
            <a:r>
              <a:rPr lang="en-US" dirty="0" smtClean="0">
                <a:latin typeface="Calibri" pitchFamily="34" charset="0"/>
              </a:rPr>
              <a:t>The Campus Guide to Copyright Compliance</a:t>
            </a:r>
          </a:p>
          <a:p>
            <a:pPr marL="870966" lvl="1" indent="-514350"/>
            <a:r>
              <a:rPr lang="en-US" sz="1600" dirty="0" smtClean="0">
                <a:latin typeface="Calibri" pitchFamily="34" charset="0"/>
                <a:hlinkClick r:id="rId7"/>
              </a:rPr>
              <a:t>http://www.copyright.com/Services/copyrightoncampus/basics/teach.html</a:t>
            </a:r>
            <a:endParaRPr lang="en-US" sz="1600" dirty="0" smtClean="0">
              <a:latin typeface="Calibri" pitchFamily="34" charset="0"/>
            </a:endParaRPr>
          </a:p>
          <a:p>
            <a:pPr marL="870966" lvl="1" indent="-514350"/>
            <a:endParaRPr lang="en-US" sz="1800" dirty="0">
              <a:latin typeface="Calibri" pitchFamily="34" charset="0"/>
            </a:endParaRPr>
          </a:p>
        </p:txBody>
      </p:sp>
      <p:pic>
        <p:nvPicPr>
          <p:cNvPr id="9" name="Picture 5"/>
          <p:cNvPicPr>
            <a:picLocks noChangeAspect="1" noChangeArrowheads="1"/>
          </p:cNvPicPr>
          <p:nvPr/>
        </p:nvPicPr>
        <p:blipFill>
          <a:blip r:embed="rId8"/>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bri" pitchFamily="34" charset="0"/>
              </a:rPr>
              <a:t>Web Information Sites </a:t>
            </a:r>
            <a:r>
              <a:rPr lang="en-US" sz="2400" dirty="0" smtClean="0">
                <a:latin typeface="Calibri" pitchFamily="34" charset="0"/>
              </a:rPr>
              <a:t>(2 of 2)</a:t>
            </a:r>
            <a:endParaRPr lang="en-US" sz="4000" dirty="0">
              <a:latin typeface="Calibri" pitchFamily="34" charset="0"/>
            </a:endParaRPr>
          </a:p>
        </p:txBody>
      </p:sp>
      <p:sp>
        <p:nvSpPr>
          <p:cNvPr id="3" name="Content Placeholder 2"/>
          <p:cNvSpPr>
            <a:spLocks noGrp="1"/>
          </p:cNvSpPr>
          <p:nvPr>
            <p:ph sz="half" idx="1"/>
          </p:nvPr>
        </p:nvSpPr>
        <p:spPr>
          <a:xfrm>
            <a:off x="1435608" y="1524000"/>
            <a:ext cx="7251192" cy="5029200"/>
          </a:xfrm>
        </p:spPr>
        <p:txBody>
          <a:bodyPr>
            <a:noAutofit/>
          </a:bodyPr>
          <a:lstStyle/>
          <a:p>
            <a:pPr marL="596646" indent="-514350"/>
            <a:r>
              <a:rPr lang="en-US" dirty="0" smtClean="0">
                <a:latin typeface="Calibri" pitchFamily="34" charset="0"/>
              </a:rPr>
              <a:t>The Campus Guide to Copyright Compliance</a:t>
            </a:r>
          </a:p>
          <a:p>
            <a:pPr marL="870966" lvl="1" indent="-514350"/>
            <a:r>
              <a:rPr lang="en-US" sz="1600" dirty="0" smtClean="0">
                <a:latin typeface="Calibri" pitchFamily="34" charset="0"/>
                <a:hlinkClick r:id="rId2"/>
              </a:rPr>
              <a:t>http://www.copyright.com/Services/copyrightoncampus/basics/teach.html</a:t>
            </a:r>
            <a:endParaRPr lang="en-US" sz="1600" dirty="0" smtClean="0">
              <a:latin typeface="Calibri" pitchFamily="34" charset="0"/>
            </a:endParaRPr>
          </a:p>
          <a:p>
            <a:pPr marL="596646" indent="-514350"/>
            <a:r>
              <a:rPr lang="en-US" dirty="0" smtClean="0">
                <a:latin typeface="Calibri" pitchFamily="34" charset="0"/>
              </a:rPr>
              <a:t>Educational Fair Use Guidelines For Distance Learning: The Conference on Fair Use</a:t>
            </a:r>
          </a:p>
          <a:p>
            <a:pPr marL="870966" lvl="1" indent="-514350"/>
            <a:r>
              <a:rPr lang="en-US" sz="1600" u="sng" dirty="0" smtClean="0">
                <a:latin typeface="Calibri" pitchFamily="34" charset="0"/>
                <a:hlinkClick r:id="rId3"/>
              </a:rPr>
              <a:t>http://www.utsystem.edu/ogc/intellectualproperty/distguid.htm</a:t>
            </a:r>
            <a:endParaRPr lang="en-US" sz="1600" u="sng" dirty="0" smtClean="0">
              <a:latin typeface="Calibri" pitchFamily="34" charset="0"/>
            </a:endParaRPr>
          </a:p>
          <a:p>
            <a:pPr marL="596646" indent="-514350"/>
            <a:endParaRPr lang="en-US" sz="2000" dirty="0" smtClean="0">
              <a:latin typeface="Calibri" pitchFamily="34" charset="0"/>
            </a:endParaRPr>
          </a:p>
          <a:p>
            <a:pPr marL="870966" lvl="1" indent="-514350"/>
            <a:endParaRPr lang="en-US" sz="1800" dirty="0">
              <a:latin typeface="Calibri" pitchFamily="34" charset="0"/>
            </a:endParaRPr>
          </a:p>
        </p:txBody>
      </p:sp>
      <p:pic>
        <p:nvPicPr>
          <p:cNvPr id="9" name="Picture 5"/>
          <p:cNvPicPr>
            <a:picLocks noChangeAspect="1" noChangeArrowheads="1"/>
          </p:cNvPicPr>
          <p:nvPr/>
        </p:nvPicPr>
        <p:blipFill>
          <a:blip r:embed="rId4"/>
          <a:srcRect/>
          <a:stretch>
            <a:fillRect/>
          </a:stretch>
        </p:blipFill>
        <p:spPr bwMode="auto">
          <a:xfrm>
            <a:off x="7391400" y="152401"/>
            <a:ext cx="1638300" cy="610862"/>
          </a:xfrm>
          <a:prstGeom prst="rect">
            <a:avLst/>
          </a:prstGeom>
          <a:noFill/>
          <a:ln w="9525">
            <a:noFill/>
            <a:miter lim="800000"/>
            <a:headEnd/>
            <a:tailEnd/>
          </a:ln>
          <a:effectLst/>
        </p:spPr>
      </p:pic>
      <p:sp>
        <p:nvSpPr>
          <p:cNvPr id="11" name="Slide Number Placeholder 10"/>
          <p:cNvSpPr>
            <a:spLocks noGrp="1"/>
          </p:cNvSpPr>
          <p:nvPr>
            <p:ph type="sldNum" sz="quarter" idx="12"/>
          </p:nvPr>
        </p:nvSpPr>
        <p:spPr/>
        <p:txBody>
          <a:bodyPr/>
          <a:lstStyle/>
          <a:p>
            <a:fld id="{E6EC331D-CB6E-4CAE-BD7D-1FD11E1F29F1}"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Q&amp;A Session</a:t>
            </a:r>
            <a:endParaRPr lang="en-US" dirty="0">
              <a:latin typeface="Calibri" pitchFamily="34" charset="0"/>
            </a:endParaRPr>
          </a:p>
        </p:txBody>
      </p:sp>
      <p:sp>
        <p:nvSpPr>
          <p:cNvPr id="3" name="Content Placeholder 2"/>
          <p:cNvSpPr>
            <a:spLocks noGrp="1"/>
          </p:cNvSpPr>
          <p:nvPr>
            <p:ph sz="half" idx="1"/>
          </p:nvPr>
        </p:nvSpPr>
        <p:spPr>
          <a:xfrm>
            <a:off x="1435608" y="1524000"/>
            <a:ext cx="7098792" cy="4663440"/>
          </a:xfrm>
        </p:spPr>
        <p:txBody>
          <a:bodyPr/>
          <a:lstStyle/>
          <a:p>
            <a:r>
              <a:rPr lang="en-US" dirty="0" smtClean="0">
                <a:latin typeface="Calibri" pitchFamily="34" charset="0"/>
              </a:rPr>
              <a:t>Questions, comments, discussion</a:t>
            </a:r>
          </a:p>
          <a:p>
            <a:pPr lvl="1"/>
            <a:r>
              <a:rPr lang="en-US" dirty="0" smtClean="0">
                <a:latin typeface="Calibri" pitchFamily="34" charset="0"/>
                <a:hlinkClick r:id="rId2"/>
              </a:rPr>
              <a:t>brian.stamour@templejc.edu</a:t>
            </a:r>
            <a:r>
              <a:rPr lang="en-US" dirty="0" smtClean="0">
                <a:latin typeface="Calibri" pitchFamily="34" charset="0"/>
              </a:rPr>
              <a:t/>
            </a:r>
            <a:br>
              <a:rPr lang="en-US" dirty="0" smtClean="0">
                <a:latin typeface="Calibri" pitchFamily="34" charset="0"/>
              </a:rPr>
            </a:br>
            <a:r>
              <a:rPr lang="en-US" dirty="0" smtClean="0">
                <a:latin typeface="Calibri" pitchFamily="34" charset="0"/>
              </a:rPr>
              <a:t>(254</a:t>
            </a:r>
            <a:r>
              <a:rPr lang="en-US" dirty="0" smtClean="0">
                <a:latin typeface="Calibri" pitchFamily="34" charset="0"/>
              </a:rPr>
              <a:t>) 298-8388, or</a:t>
            </a:r>
          </a:p>
          <a:p>
            <a:pPr lvl="1"/>
            <a:r>
              <a:rPr lang="en-US" dirty="0" smtClean="0">
                <a:latin typeface="Calibri" pitchFamily="34" charset="0"/>
              </a:rPr>
              <a:t>Temple College Library</a:t>
            </a:r>
            <a:endParaRPr lang="en-US" dirty="0">
              <a:latin typeface="Calibri" pitchFamily="34" charset="0"/>
            </a:endParaRPr>
          </a:p>
        </p:txBody>
      </p:sp>
      <p:pic>
        <p:nvPicPr>
          <p:cNvPr id="6" name="Content Placeholder 5" descr="Picture 085"/>
          <p:cNvPicPr>
            <a:picLocks noGrp="1" noChangeAspect="1" noChangeArrowheads="1"/>
          </p:cNvPicPr>
          <p:nvPr>
            <p:ph sz="half" idx="2"/>
          </p:nvPr>
        </p:nvPicPr>
        <p:blipFill>
          <a:blip r:embed="rId3" cstate="print"/>
          <a:srcRect/>
          <a:stretch>
            <a:fillRect/>
          </a:stretch>
        </p:blipFill>
        <p:spPr bwMode="auto">
          <a:xfrm>
            <a:off x="4876800" y="3784600"/>
            <a:ext cx="3924300" cy="2616200"/>
          </a:xfrm>
          <a:prstGeom prst="rect">
            <a:avLst/>
          </a:prstGeom>
          <a:noFill/>
          <a:ln w="3175">
            <a:solidFill>
              <a:srgbClr val="000000"/>
            </a:solidFill>
            <a:miter lim="800000"/>
            <a:headEnd/>
            <a:tailEnd/>
          </a:ln>
        </p:spPr>
      </p:pic>
      <p:pic>
        <p:nvPicPr>
          <p:cNvPr id="9" name="Picture 5"/>
          <p:cNvPicPr>
            <a:picLocks noChangeAspect="1" noChangeArrowheads="1"/>
          </p:cNvPicPr>
          <p:nvPr/>
        </p:nvPicPr>
        <p:blipFill>
          <a:blip r:embed="rId4"/>
          <a:srcRect/>
          <a:stretch>
            <a:fillRect/>
          </a:stretch>
        </p:blipFill>
        <p:spPr bwMode="auto">
          <a:xfrm>
            <a:off x="7391400" y="152401"/>
            <a:ext cx="1638300" cy="610862"/>
          </a:xfrm>
          <a:prstGeom prst="rect">
            <a:avLst/>
          </a:prstGeom>
          <a:noFill/>
          <a:ln w="9525">
            <a:noFill/>
            <a:miter lim="800000"/>
            <a:headEnd/>
            <a:tailEnd/>
          </a:ln>
          <a:effectLst/>
        </p:spPr>
      </p:pic>
      <p:sp>
        <p:nvSpPr>
          <p:cNvPr id="10" name="Slide Number Placeholder 9"/>
          <p:cNvSpPr>
            <a:spLocks noGrp="1"/>
          </p:cNvSpPr>
          <p:nvPr>
            <p:ph type="sldNum" sz="quarter" idx="12"/>
          </p:nvPr>
        </p:nvSpPr>
        <p:spPr/>
        <p:txBody>
          <a:bodyPr/>
          <a:lstStyle/>
          <a:p>
            <a:fld id="{E6EC331D-CB6E-4CAE-BD7D-1FD11E1F29F1}" type="slidenum">
              <a:rPr lang="en-US" smtClean="0"/>
              <a:pPr/>
              <a:t>39</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 B-1">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21873A"/>
      </a:hlink>
      <a:folHlink>
        <a:srgbClr val="717E00"/>
      </a:folHlink>
    </a:clrScheme>
    <a:fontScheme name="Solstice">
      <a:majorFont>
        <a:latin typeface="Gill Sans MT"/>
        <a:ea typeface=""/>
        <a:cs typeface=""/>
        <a:font script="Grek" typeface="Arial"/>
        <a:font script="Cyrl" typeface="Arial"/>
        <a:font script="Jpan" typeface="HGｺﾞｼｯｸE"/>
        <a:font script="Hang" typeface="휴먼매직체"/>
        <a:font script="Hans" typeface="黑体"/>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Arial"/>
        <a:font script="Cyrl" typeface="Arial"/>
        <a:font script="Jpan" typeface="HGｺﾞｼｯｸE"/>
        <a:font script="Hang" typeface="HY엽서L"/>
        <a:font script="Hans" typeface="宋体"/>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100000" t="100000" r="100000" b="10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100000" t="100000" r="100000" b="100000"/>
          </a:path>
        </a:gradFill>
      </a:fillStyleLst>
      <a:lnStyleLst>
        <a:ln w="6350"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51000" t="-20000" r="200000" b="120000"/>
          </a:path>
        </a:gradFill>
        <a:blipFill>
          <a:blip xmlns:r="http://schemas.openxmlformats.org/officeDocument/2006/relationships" r:embed="rId1">
            <a:duotone>
              <a:schemeClr val="phClr">
                <a:shade val="9000"/>
                <a:satMod val="350000"/>
              </a:schemeClr>
              <a:schemeClr val="phClr">
                <a:tint val="90000"/>
                <a:satMod val="225000"/>
              </a:schemeClr>
            </a:duotone>
          </a:blip>
          <a:tile tx="0" ty="0" sx="120000" sy="120000" flip="xy"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 B-1</Template>
  <TotalTime>2107</TotalTime>
  <Words>3090</Words>
  <Application>Microsoft Office PowerPoint</Application>
  <PresentationFormat>On-screen Show (4:3)</PresentationFormat>
  <Paragraphs>390</Paragraphs>
  <Slides>39</Slides>
  <Notes>12</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PPT B-1</vt:lpstr>
      <vt:lpstr>Understanding Copyright </vt:lpstr>
      <vt:lpstr>Notice</vt:lpstr>
      <vt:lpstr>Session Overview</vt:lpstr>
      <vt:lpstr>Institution Objectives</vt:lpstr>
      <vt:lpstr>Supporting Initiatives</vt:lpstr>
      <vt:lpstr>Temple College                      Copyright Policy</vt:lpstr>
      <vt:lpstr>Copyright         (1 of 4)</vt:lpstr>
      <vt:lpstr>Copyright         (2 of 4)</vt:lpstr>
      <vt:lpstr>Copyright         (3 of 4)</vt:lpstr>
      <vt:lpstr>Copyright         (4 of 4)</vt:lpstr>
      <vt:lpstr>Fair Use  (1 of 5)</vt:lpstr>
      <vt:lpstr>Fair Use: Rules  (2 of 5)</vt:lpstr>
      <vt:lpstr>Fair Use: Rules  (3 of 5)</vt:lpstr>
      <vt:lpstr>Fair Use: Guidelines (4 of 5)</vt:lpstr>
      <vt:lpstr>Fair Use: Guidelines  (5 of 5)</vt:lpstr>
      <vt:lpstr>TEACH Act  (1 of 4)</vt:lpstr>
      <vt:lpstr>TEACH Act  (2 of 4)</vt:lpstr>
      <vt:lpstr>TEACH Act  (3 of 4) </vt:lpstr>
      <vt:lpstr>TEACH Act  (4 of 4) </vt:lpstr>
      <vt:lpstr>Digital Millennium                   Copyright Act (1 of 2) </vt:lpstr>
      <vt:lpstr>Digital Millennium                   Copyright Act (2 of 2) </vt:lpstr>
      <vt:lpstr>Faculty, Staff &amp; Student            Responsibilities (1 of 3)</vt:lpstr>
      <vt:lpstr>Faculty, Staff &amp; Student            Responsibilities (2 of 3)</vt:lpstr>
      <vt:lpstr>Faculty &amp; Staff            Responsibilities (3 of 3)</vt:lpstr>
      <vt:lpstr>Distance Education (1 of 2)</vt:lpstr>
      <vt:lpstr>Distance Education (2 of 2)</vt:lpstr>
      <vt:lpstr>Works That Can be                         Be Used Freely (1 of 2)</vt:lpstr>
      <vt:lpstr>Works That Can be                         Used Freely (2 of 2)</vt:lpstr>
      <vt:lpstr>The Internet</vt:lpstr>
      <vt:lpstr>Photos &amp; Images</vt:lpstr>
      <vt:lpstr>Video</vt:lpstr>
      <vt:lpstr>Music (1 of 3)</vt:lpstr>
      <vt:lpstr>Music (2 of 3)</vt:lpstr>
      <vt:lpstr>Music (3 of 3)</vt:lpstr>
      <vt:lpstr>Faculty Resources</vt:lpstr>
      <vt:lpstr>Copyright Tools</vt:lpstr>
      <vt:lpstr>Web Information Sites (1 of 2)</vt:lpstr>
      <vt:lpstr>Web Information Sites (2 of 2)</vt:lpstr>
      <vt:lpstr>Q&amp;A Session</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Copyright</dc:title>
  <dc:creator>St. Amour Brian</dc:creator>
  <cp:lastModifiedBy>St. Amour Brian</cp:lastModifiedBy>
  <cp:revision>256</cp:revision>
  <dcterms:created xsi:type="dcterms:W3CDTF">2009-02-09T22:40:17Z</dcterms:created>
  <dcterms:modified xsi:type="dcterms:W3CDTF">2009-02-23T16:25:00Z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TC300014321033</vt:lpwstr>
  </property>
</Properties>
</file>